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63"/>
  </p:notesMasterIdLst>
  <p:handoutMasterIdLst>
    <p:handoutMasterId r:id="rId64"/>
  </p:handoutMasterIdLst>
  <p:sldIdLst>
    <p:sldId id="383" r:id="rId5"/>
    <p:sldId id="493" r:id="rId6"/>
    <p:sldId id="740" r:id="rId7"/>
    <p:sldId id="741" r:id="rId8"/>
    <p:sldId id="783" r:id="rId9"/>
    <p:sldId id="784" r:id="rId10"/>
    <p:sldId id="823" r:id="rId11"/>
    <p:sldId id="824" r:id="rId12"/>
    <p:sldId id="785" r:id="rId13"/>
    <p:sldId id="748" r:id="rId14"/>
    <p:sldId id="792" r:id="rId15"/>
    <p:sldId id="705" r:id="rId16"/>
    <p:sldId id="829" r:id="rId17"/>
    <p:sldId id="830" r:id="rId18"/>
    <p:sldId id="831" r:id="rId19"/>
    <p:sldId id="833" r:id="rId20"/>
    <p:sldId id="723" r:id="rId21"/>
    <p:sldId id="724" r:id="rId22"/>
    <p:sldId id="739" r:id="rId23"/>
    <p:sldId id="814" r:id="rId24"/>
    <p:sldId id="817" r:id="rId25"/>
    <p:sldId id="805" r:id="rId26"/>
    <p:sldId id="803" r:id="rId27"/>
    <p:sldId id="825" r:id="rId28"/>
    <p:sldId id="832" r:id="rId29"/>
    <p:sldId id="730" r:id="rId30"/>
    <p:sldId id="678" r:id="rId31"/>
    <p:sldId id="733" r:id="rId32"/>
    <p:sldId id="797" r:id="rId33"/>
    <p:sldId id="819" r:id="rId34"/>
    <p:sldId id="774" r:id="rId35"/>
    <p:sldId id="788" r:id="rId36"/>
    <p:sldId id="776" r:id="rId37"/>
    <p:sldId id="798" r:id="rId38"/>
    <p:sldId id="820" r:id="rId39"/>
    <p:sldId id="821" r:id="rId40"/>
    <p:sldId id="799" r:id="rId41"/>
    <p:sldId id="822" r:id="rId42"/>
    <p:sldId id="801" r:id="rId43"/>
    <p:sldId id="781" r:id="rId44"/>
    <p:sldId id="772" r:id="rId45"/>
    <p:sldId id="773" r:id="rId46"/>
    <p:sldId id="787" r:id="rId47"/>
    <p:sldId id="735" r:id="rId48"/>
    <p:sldId id="810" r:id="rId49"/>
    <p:sldId id="811" r:id="rId50"/>
    <p:sldId id="812" r:id="rId51"/>
    <p:sldId id="813" r:id="rId52"/>
    <p:sldId id="815" r:id="rId53"/>
    <p:sldId id="816" r:id="rId54"/>
    <p:sldId id="826" r:id="rId55"/>
    <p:sldId id="827" r:id="rId56"/>
    <p:sldId id="828" r:id="rId57"/>
    <p:sldId id="835" r:id="rId58"/>
    <p:sldId id="836" r:id="rId59"/>
    <p:sldId id="839" r:id="rId60"/>
    <p:sldId id="837" r:id="rId61"/>
    <p:sldId id="382"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B54C1-FB98-46AB-B268-CFD562A839AF}">
          <p14:sldIdLst>
            <p14:sldId id="383"/>
          </p14:sldIdLst>
        </p14:section>
        <p14:section name="State Reporting" id="{9DA02B74-1D25-4328-9AB8-380C47F128A6}">
          <p14:sldIdLst>
            <p14:sldId id="493"/>
            <p14:sldId id="740"/>
            <p14:sldId id="741"/>
            <p14:sldId id="783"/>
            <p14:sldId id="784"/>
            <p14:sldId id="823"/>
            <p14:sldId id="824"/>
            <p14:sldId id="785"/>
            <p14:sldId id="748"/>
            <p14:sldId id="792"/>
          </p14:sldIdLst>
        </p14:section>
        <p14:section name="Level 0 Updates" id="{4BC7997B-10E9-4360-B05A-3289F762BC21}">
          <p14:sldIdLst>
            <p14:sldId id="705"/>
            <p14:sldId id="829"/>
            <p14:sldId id="830"/>
            <p14:sldId id="831"/>
            <p14:sldId id="833"/>
            <p14:sldId id="723"/>
          </p14:sldIdLst>
        </p14:section>
        <p14:section name="PD October Snapshot BEDS Reporting" id="{6C0910AB-DC3B-4062-86A5-785498157E81}">
          <p14:sldIdLst>
            <p14:sldId id="724"/>
            <p14:sldId id="739"/>
            <p14:sldId id="814"/>
            <p14:sldId id="817"/>
            <p14:sldId id="805"/>
            <p14:sldId id="803"/>
            <p14:sldId id="825"/>
            <p14:sldId id="832"/>
            <p14:sldId id="730"/>
          </p14:sldIdLst>
        </p14:section>
        <p14:section name="SED Testing" id="{CBCE1118-C52C-45E8-BCCB-F40084B3F443}">
          <p14:sldIdLst>
            <p14:sldId id="678"/>
            <p14:sldId id="733"/>
            <p14:sldId id="797"/>
            <p14:sldId id="819"/>
            <p14:sldId id="774"/>
            <p14:sldId id="788"/>
            <p14:sldId id="776"/>
            <p14:sldId id="798"/>
            <p14:sldId id="820"/>
            <p14:sldId id="821"/>
            <p14:sldId id="799"/>
            <p14:sldId id="822"/>
            <p14:sldId id="801"/>
            <p14:sldId id="781"/>
            <p14:sldId id="772"/>
            <p14:sldId id="773"/>
            <p14:sldId id="787"/>
          </p14:sldIdLst>
        </p14:section>
        <p14:section name="Level 1 Updates" id="{79C2C7B0-5303-4D48-B082-64957AD4B60D}">
          <p14:sldIdLst>
            <p14:sldId id="735"/>
            <p14:sldId id="810"/>
            <p14:sldId id="811"/>
            <p14:sldId id="812"/>
            <p14:sldId id="813"/>
            <p14:sldId id="815"/>
            <p14:sldId id="816"/>
            <p14:sldId id="826"/>
            <p14:sldId id="827"/>
            <p14:sldId id="828"/>
            <p14:sldId id="835"/>
            <p14:sldId id="836"/>
            <p14:sldId id="839"/>
            <p14:sldId id="837"/>
          </p14:sldIdLst>
        </p14:section>
        <p14:section name="DDC Training Sessions" id="{57693BB0-5C9F-4081-B485-0F17FA7D2ED9}">
          <p14:sldIdLst/>
        </p14:section>
        <p14:section name="Untitled Section" id="{41295656-FDD8-4051-8778-6D4356FFDCCF}">
          <p14:sldIdLst>
            <p14:sldId id="3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753" userDrawn="1">
          <p15:clr>
            <a:srgbClr val="A4A3A4"/>
          </p15:clr>
        </p15:guide>
        <p15:guide id="2" pos="2035" userDrawn="1">
          <p15:clr>
            <a:srgbClr val="A4A3A4"/>
          </p15:clr>
        </p15:guide>
        <p15:guide id="3" orient="horz" pos="2843" userDrawn="1">
          <p15:clr>
            <a:srgbClr val="A4A3A4"/>
          </p15:clr>
        </p15:guide>
        <p15:guide id="4" pos="2124" userDrawn="1">
          <p15:clr>
            <a:srgbClr val="A4A3A4"/>
          </p15:clr>
        </p15:guide>
        <p15:guide id="5" orient="horz" pos="2665" userDrawn="1">
          <p15:clr>
            <a:srgbClr val="A4A3A4"/>
          </p15:clr>
        </p15:guide>
        <p15:guide id="6" pos="1951" userDrawn="1">
          <p15:clr>
            <a:srgbClr val="A4A3A4"/>
          </p15:clr>
        </p15:guide>
        <p15:guide id="7" orient="horz" pos="2936" userDrawn="1">
          <p15:clr>
            <a:srgbClr val="A4A3A4"/>
          </p15:clr>
        </p15:guide>
        <p15:guide id="8" pos="2216" userDrawn="1">
          <p15:clr>
            <a:srgbClr val="A4A3A4"/>
          </p15:clr>
        </p15:guide>
        <p15:guide id="9" orient="horz" pos="2839" userDrawn="1">
          <p15:clr>
            <a:srgbClr val="A4A3A4"/>
          </p15:clr>
        </p15:guide>
        <p15:guide id="10" orient="horz" pos="2932" userDrawn="1">
          <p15:clr>
            <a:srgbClr val="A4A3A4"/>
          </p15:clr>
        </p15:guide>
        <p15:guide id="11" orient="horz" pos="2749" userDrawn="1">
          <p15:clr>
            <a:srgbClr val="A4A3A4"/>
          </p15:clr>
        </p15:guide>
        <p15:guide id="12" orient="horz" pos="3028" userDrawn="1">
          <p15:clr>
            <a:srgbClr val="A4A3A4"/>
          </p15:clr>
        </p15:guide>
        <p15:guide id="13" pos="2120" userDrawn="1">
          <p15:clr>
            <a:srgbClr val="A4A3A4"/>
          </p15:clr>
        </p15:guide>
        <p15:guide id="14" pos="2212" userDrawn="1">
          <p15:clr>
            <a:srgbClr val="A4A3A4"/>
          </p15:clr>
        </p15:guide>
        <p15:guide id="15" pos="2032" userDrawn="1">
          <p15:clr>
            <a:srgbClr val="A4A3A4"/>
          </p15:clr>
        </p15:guide>
        <p15:guide id="16" pos="23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llen Maloney" initials="MM" lastIdx="1" clrIdx="0">
    <p:extLst>
      <p:ext uri="{19B8F6BF-5375-455C-9EA6-DF929625EA0E}">
        <p15:presenceInfo xmlns:p15="http://schemas.microsoft.com/office/powerpoint/2012/main" userId="S-1-5-21-839522115-1409082233-682003330-8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09AF"/>
    <a:srgbClr val="E6B935"/>
    <a:srgbClr val="CFE7FA"/>
    <a:srgbClr val="81C9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0097E-AA09-40A5-9FED-E8500FE6C62C}" v="10" dt="2023-11-28T14:48:58.824"/>
    <p1510:client id="{13EB53AF-2911-45A7-AB60-90118EFDA0BB}" v="968" dt="2023-11-21T15:53:06.622"/>
    <p1510:client id="{2105111C-BEBE-4997-8DF8-D4112B0AF721}" v="119" dt="2023-12-01T19:42:00.707"/>
    <p1510:client id="{3363474A-BBA5-441F-A37A-7E68FEA5D2BC}" v="5" dt="2023-12-01T16:11:59.719"/>
    <p1510:client id="{3419BFB0-4683-4093-9F89-4F21FFE65724}" v="30" dt="2023-12-04T12:43:33.065"/>
    <p1510:client id="{3DD98C32-0960-496E-ABA9-F314D1654D1E}" v="12" dt="2023-11-21T13:31:44.652"/>
    <p1510:client id="{458E1979-ADCD-4883-9566-104E59AD05AE}" v="91" dt="2023-12-04T13:46:23.655"/>
    <p1510:client id="{6083D1F6-76DE-4004-9288-8E62A0ABBCDC}" v="116" vWet="122" dt="2023-12-04T13:22:35.545"/>
    <p1510:client id="{86EF0F82-97D7-496D-9936-1C0CD22F4E3C}" v="859" dt="2023-11-21T16:23:54.117"/>
    <p1510:client id="{9B6F8623-1733-4548-9CE0-9217AB69561C}" v="93" dt="2023-11-28T14:34:13.094"/>
    <p1510:client id="{ABA923F0-AEC1-401A-9BD3-8454B8BAE708}" v="15" dt="2023-12-04T16:25:42.771"/>
    <p1510:client id="{AE8FD8CE-D5AB-4114-9F2C-D7EB1169336D}" v="85" dt="2023-12-04T13:27:08.946"/>
    <p1510:client id="{B1A34790-25F4-4BA0-9AB2-0AEF920B8361}" v="510" dt="2023-11-30T21:57:44.464"/>
    <p1510:client id="{C504F9F4-BC57-447E-BD12-2225433BAAF1}" v="339" dt="2023-12-01T15:37:28.592"/>
    <p1510:client id="{C581EC93-B977-4B1C-8BC0-EB9E093CC4AD}" v="92" dt="2023-12-04T14:38:45.676"/>
    <p1510:client id="{DE133A25-5E17-4AC0-AD3F-C82B68E562FD}" v="11" dt="2023-11-21T20:59:19.034"/>
    <p1510:client id="{E43F89F8-6227-4E2F-9379-12C085455279}" v="62" dt="2023-11-28T14:47:18.220"/>
    <p1510:client id="{E44441C9-8A20-45EC-A512-56C92F97660B}" v="896" dt="2023-12-01T14:20:12.631"/>
    <p1510:client id="{EF7E84CD-3C0E-44D1-81AC-6F306F99A815}" v="196" dt="2023-11-28T16:09:50.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753"/>
        <p:guide pos="2035"/>
        <p:guide orient="horz" pos="2843"/>
        <p:guide pos="2124"/>
        <p:guide orient="horz" pos="2665"/>
        <p:guide pos="1951"/>
        <p:guide orient="horz" pos="2936"/>
        <p:guide pos="2216"/>
        <p:guide orient="horz" pos="2839"/>
        <p:guide orient="horz" pos="2932"/>
        <p:guide orient="horz" pos="2749"/>
        <p:guide orient="horz" pos="3028"/>
        <p:guide pos="2120"/>
        <p:guide pos="2212"/>
        <p:guide pos="2032"/>
        <p:guide pos="23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8"/>
            <a:ext cx="3043980" cy="465774"/>
          </a:xfrm>
          <a:prstGeom prst="rect">
            <a:avLst/>
          </a:prstGeom>
        </p:spPr>
        <p:txBody>
          <a:bodyPr vert="horz" lIns="91058" tIns="45528" rIns="91058" bIns="45528" rtlCol="0"/>
          <a:lstStyle>
            <a:lvl1pPr algn="l">
              <a:defRPr sz="1200"/>
            </a:lvl1pPr>
          </a:lstStyle>
          <a:p>
            <a:endParaRPr lang="en-US"/>
          </a:p>
        </p:txBody>
      </p:sp>
      <p:sp>
        <p:nvSpPr>
          <p:cNvPr id="3" name="Date Placeholder 2"/>
          <p:cNvSpPr>
            <a:spLocks noGrp="1"/>
          </p:cNvSpPr>
          <p:nvPr>
            <p:ph type="dt" sz="quarter" idx="1"/>
          </p:nvPr>
        </p:nvSpPr>
        <p:spPr>
          <a:xfrm>
            <a:off x="3977536" y="8"/>
            <a:ext cx="3043980" cy="465774"/>
          </a:xfrm>
          <a:prstGeom prst="rect">
            <a:avLst/>
          </a:prstGeom>
        </p:spPr>
        <p:txBody>
          <a:bodyPr vert="horz" lIns="91058" tIns="45528" rIns="91058" bIns="45528" rtlCol="0"/>
          <a:lstStyle>
            <a:lvl1pPr algn="r">
              <a:defRPr sz="1200"/>
            </a:lvl1pPr>
          </a:lstStyle>
          <a:p>
            <a:fld id="{172FE2D9-F295-474F-B846-0276564E771F}" type="datetimeFigureOut">
              <a:rPr lang="en-US" smtClean="0"/>
              <a:t>12/4/2023</a:t>
            </a:fld>
            <a:endParaRPr lang="en-US"/>
          </a:p>
        </p:txBody>
      </p:sp>
      <p:sp>
        <p:nvSpPr>
          <p:cNvPr id="4" name="Footer Placeholder 3"/>
          <p:cNvSpPr>
            <a:spLocks noGrp="1"/>
          </p:cNvSpPr>
          <p:nvPr>
            <p:ph type="ftr" sz="quarter" idx="2"/>
          </p:nvPr>
        </p:nvSpPr>
        <p:spPr>
          <a:xfrm>
            <a:off x="6" y="8841740"/>
            <a:ext cx="3043980" cy="465774"/>
          </a:xfrm>
          <a:prstGeom prst="rect">
            <a:avLst/>
          </a:prstGeom>
        </p:spPr>
        <p:txBody>
          <a:bodyPr vert="horz" lIns="91058" tIns="45528" rIns="91058" bIns="45528" rtlCol="0" anchor="b"/>
          <a:lstStyle>
            <a:lvl1pPr algn="l">
              <a:defRPr sz="1200"/>
            </a:lvl1pPr>
          </a:lstStyle>
          <a:p>
            <a:endParaRPr lang="en-US"/>
          </a:p>
        </p:txBody>
      </p:sp>
      <p:sp>
        <p:nvSpPr>
          <p:cNvPr id="5" name="Slide Number Placeholder 4"/>
          <p:cNvSpPr>
            <a:spLocks noGrp="1"/>
          </p:cNvSpPr>
          <p:nvPr>
            <p:ph type="sldNum" sz="quarter" idx="3"/>
          </p:nvPr>
        </p:nvSpPr>
        <p:spPr>
          <a:xfrm>
            <a:off x="3977536" y="8841740"/>
            <a:ext cx="3043980" cy="465774"/>
          </a:xfrm>
          <a:prstGeom prst="rect">
            <a:avLst/>
          </a:prstGeom>
        </p:spPr>
        <p:txBody>
          <a:bodyPr vert="horz" lIns="91058" tIns="45528" rIns="91058" bIns="45528" rtlCol="0" anchor="b"/>
          <a:lstStyle>
            <a:lvl1pPr algn="r">
              <a:defRPr sz="1200"/>
            </a:lvl1pPr>
          </a:lstStyle>
          <a:p>
            <a:fld id="{48743EE2-5941-46CB-9440-10BE6704FB3A}" type="slidenum">
              <a:rPr lang="en-US" smtClean="0"/>
              <a:t>‹#›</a:t>
            </a:fld>
            <a:endParaRPr lang="en-US"/>
          </a:p>
        </p:txBody>
      </p:sp>
    </p:spTree>
    <p:extLst>
      <p:ext uri="{BB962C8B-B14F-4D97-AF65-F5344CB8AC3E}">
        <p14:creationId xmlns:p14="http://schemas.microsoft.com/office/powerpoint/2010/main" val="22280263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2790" tIns="46397" rIns="92790" bIns="46397" rtlCol="0"/>
          <a:lstStyle>
            <a:lvl1pPr algn="l">
              <a:defRPr sz="1200"/>
            </a:lvl1pPr>
          </a:lstStyle>
          <a:p>
            <a:endParaRPr lang="en-US"/>
          </a:p>
        </p:txBody>
      </p:sp>
      <p:sp>
        <p:nvSpPr>
          <p:cNvPr id="3" name="Date Placeholder 2"/>
          <p:cNvSpPr>
            <a:spLocks noGrp="1"/>
          </p:cNvSpPr>
          <p:nvPr>
            <p:ph type="dt" idx="1"/>
          </p:nvPr>
        </p:nvSpPr>
        <p:spPr>
          <a:xfrm>
            <a:off x="3978136" y="1"/>
            <a:ext cx="3043343" cy="465455"/>
          </a:xfrm>
          <a:prstGeom prst="rect">
            <a:avLst/>
          </a:prstGeom>
        </p:spPr>
        <p:txBody>
          <a:bodyPr vert="horz" lIns="92790" tIns="46397" rIns="92790" bIns="46397" rtlCol="0"/>
          <a:lstStyle>
            <a:lvl1pPr algn="r">
              <a:defRPr sz="1200"/>
            </a:lvl1pPr>
          </a:lstStyle>
          <a:p>
            <a:fld id="{61486911-BBD8-4AD5-BC6C-2046F8984E68}" type="datetimeFigureOut">
              <a:rPr lang="en-US" smtClean="0"/>
              <a:pPr/>
              <a:t>12/4/2023</a:t>
            </a:fld>
            <a:endParaRPr lang="en-US"/>
          </a:p>
        </p:txBody>
      </p:sp>
      <p:sp>
        <p:nvSpPr>
          <p:cNvPr id="4" name="Slide Image Placeholder 3"/>
          <p:cNvSpPr>
            <a:spLocks noGrp="1" noRot="1" noChangeAspect="1"/>
          </p:cNvSpPr>
          <p:nvPr>
            <p:ph type="sldImg" idx="2"/>
          </p:nvPr>
        </p:nvSpPr>
        <p:spPr>
          <a:xfrm>
            <a:off x="131763" y="517525"/>
            <a:ext cx="3346450" cy="2511425"/>
          </a:xfrm>
          <a:prstGeom prst="rect">
            <a:avLst/>
          </a:prstGeom>
          <a:noFill/>
          <a:ln w="12700">
            <a:solidFill>
              <a:prstClr val="black"/>
            </a:solidFill>
          </a:ln>
        </p:spPr>
        <p:txBody>
          <a:bodyPr vert="horz" lIns="92790" tIns="46397" rIns="92790" bIns="46397" rtlCol="0" anchor="ctr"/>
          <a:lstStyle/>
          <a:p>
            <a:endParaRPr lang="en-US"/>
          </a:p>
        </p:txBody>
      </p:sp>
      <p:sp>
        <p:nvSpPr>
          <p:cNvPr id="5" name="Notes Placeholder 4"/>
          <p:cNvSpPr>
            <a:spLocks noGrp="1"/>
          </p:cNvSpPr>
          <p:nvPr>
            <p:ph type="body" sz="quarter" idx="3"/>
          </p:nvPr>
        </p:nvSpPr>
        <p:spPr>
          <a:xfrm>
            <a:off x="158750" y="3029152"/>
            <a:ext cx="3718586" cy="5688894"/>
          </a:xfrm>
          <a:prstGeom prst="rect">
            <a:avLst/>
          </a:prstGeom>
        </p:spPr>
        <p:txBody>
          <a:bodyPr vert="horz" lIns="92790" tIns="46397" rIns="92790" bIns="463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6"/>
            <a:ext cx="3043343" cy="465455"/>
          </a:xfrm>
          <a:prstGeom prst="rect">
            <a:avLst/>
          </a:prstGeom>
        </p:spPr>
        <p:txBody>
          <a:bodyPr vert="horz" lIns="92790" tIns="46397" rIns="92790" bIns="46397" rtlCol="0" anchor="b"/>
          <a:lstStyle>
            <a:lvl1pPr algn="l">
              <a:defRPr sz="1200"/>
            </a:lvl1pPr>
          </a:lstStyle>
          <a:p>
            <a:endParaRPr lang="en-US"/>
          </a:p>
        </p:txBody>
      </p:sp>
      <p:sp>
        <p:nvSpPr>
          <p:cNvPr id="7" name="Slide Number Placeholder 6"/>
          <p:cNvSpPr>
            <a:spLocks noGrp="1"/>
          </p:cNvSpPr>
          <p:nvPr>
            <p:ph type="sldNum" sz="quarter" idx="5"/>
          </p:nvPr>
        </p:nvSpPr>
        <p:spPr>
          <a:xfrm>
            <a:off x="3978136" y="8842036"/>
            <a:ext cx="3043343" cy="465455"/>
          </a:xfrm>
          <a:prstGeom prst="rect">
            <a:avLst/>
          </a:prstGeom>
        </p:spPr>
        <p:txBody>
          <a:bodyPr vert="horz" lIns="92790" tIns="46397" rIns="92790" bIns="46397" rtlCol="0" anchor="b"/>
          <a:lstStyle>
            <a:lvl1pPr algn="r">
              <a:defRPr sz="1200"/>
            </a:lvl1pPr>
          </a:lstStyle>
          <a:p>
            <a:fld id="{B584B600-0B5E-4E78-A4E0-CD1300DC010C}" type="slidenum">
              <a:rPr lang="en-US" smtClean="0"/>
              <a:pPr/>
              <a:t>‹#›</a:t>
            </a:fld>
            <a:endParaRPr lang="en-US"/>
          </a:p>
        </p:txBody>
      </p:sp>
    </p:spTree>
    <p:extLst>
      <p:ext uri="{BB962C8B-B14F-4D97-AF65-F5344CB8AC3E}">
        <p14:creationId xmlns:p14="http://schemas.microsoft.com/office/powerpoint/2010/main" val="3112302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84B600-0B5E-4E78-A4E0-CD1300DC010C}" type="slidenum">
              <a:rPr lang="en-US" smtClean="0"/>
              <a:pPr/>
              <a:t>1</a:t>
            </a:fld>
            <a:endParaRPr lang="en-US"/>
          </a:p>
        </p:txBody>
      </p:sp>
      <p:sp>
        <p:nvSpPr>
          <p:cNvPr id="9" name="Slide Image Placeholder 8"/>
          <p:cNvSpPr>
            <a:spLocks noGrp="1" noRot="1" noChangeAspect="1"/>
          </p:cNvSpPr>
          <p:nvPr>
            <p:ph type="sldImg"/>
          </p:nvPr>
        </p:nvSpPr>
        <p:spPr>
          <a:xfrm>
            <a:off x="-427038" y="517525"/>
            <a:ext cx="4464051" cy="2511425"/>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626331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10</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193410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11</a:t>
            </a:fld>
            <a:endParaRPr lang="en-US"/>
          </a:p>
        </p:txBody>
      </p:sp>
    </p:spTree>
    <p:extLst>
      <p:ext uri="{BB962C8B-B14F-4D97-AF65-F5344CB8AC3E}">
        <p14:creationId xmlns:p14="http://schemas.microsoft.com/office/powerpoint/2010/main" val="4291510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17</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35529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18</a:t>
            </a:fld>
            <a:endParaRPr lang="en-US"/>
          </a:p>
        </p:txBody>
      </p:sp>
    </p:spTree>
    <p:extLst>
      <p:ext uri="{BB962C8B-B14F-4D97-AF65-F5344CB8AC3E}">
        <p14:creationId xmlns:p14="http://schemas.microsoft.com/office/powerpoint/2010/main" val="2835813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66554"/>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19</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176938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20</a:t>
            </a:fld>
            <a:endParaRPr lang="en-US"/>
          </a:p>
        </p:txBody>
      </p:sp>
    </p:spTree>
    <p:extLst>
      <p:ext uri="{BB962C8B-B14F-4D97-AF65-F5344CB8AC3E}">
        <p14:creationId xmlns:p14="http://schemas.microsoft.com/office/powerpoint/2010/main" val="38634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21</a:t>
            </a:fld>
            <a:endParaRPr lang="en-US"/>
          </a:p>
        </p:txBody>
      </p:sp>
    </p:spTree>
    <p:extLst>
      <p:ext uri="{BB962C8B-B14F-4D97-AF65-F5344CB8AC3E}">
        <p14:creationId xmlns:p14="http://schemas.microsoft.com/office/powerpoint/2010/main" val="386895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r>
              <a:rPr lang="en-US"/>
              <a:t>Handout to help with the 4034 scenario, and have also included 5905 enrollment scenarios because although unrelated to this change, folks tend to have confusion regarding these enrollments.</a:t>
            </a:r>
          </a:p>
        </p:txBody>
      </p:sp>
      <p:sp>
        <p:nvSpPr>
          <p:cNvPr id="4" name="Slide Number Placeholder 3"/>
          <p:cNvSpPr>
            <a:spLocks noGrp="1"/>
          </p:cNvSpPr>
          <p:nvPr>
            <p:ph type="sldNum" sz="quarter" idx="5"/>
          </p:nvPr>
        </p:nvSpPr>
        <p:spPr/>
        <p:txBody>
          <a:bodyPr/>
          <a:lstStyle/>
          <a:p>
            <a:fld id="{B584B600-0B5E-4E78-A4E0-CD1300DC010C}" type="slidenum">
              <a:rPr lang="en-US" smtClean="0"/>
              <a:pPr/>
              <a:t>22</a:t>
            </a:fld>
            <a:endParaRPr lang="en-US"/>
          </a:p>
        </p:txBody>
      </p:sp>
    </p:spTree>
    <p:extLst>
      <p:ext uri="{BB962C8B-B14F-4D97-AF65-F5344CB8AC3E}">
        <p14:creationId xmlns:p14="http://schemas.microsoft.com/office/powerpoint/2010/main" val="1529533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r>
              <a:rPr lang="en-US"/>
              <a:t>TOD start date does not affect data reported in the October Snapshot:</a:t>
            </a:r>
          </a:p>
          <a:p>
            <a:r>
              <a:rPr lang="en-US"/>
              <a:t>	Inclusion Criteria: Students with an IEP in effect on BEDS day, with Programs/Services that span BEDS day</a:t>
            </a:r>
          </a:p>
          <a:p>
            <a:endParaRPr lang="en-US"/>
          </a:p>
          <a:p>
            <a:r>
              <a:rPr lang="en-US"/>
              <a:t>Not just about communicating or documenting the end of the 4034 enrollment, but also the status of services so that the correct location can be entered for the 0011 enrollment, and subsequent follow-up enrollment can be entered for students:</a:t>
            </a:r>
          </a:p>
          <a:p>
            <a:r>
              <a:rPr lang="en-US"/>
              <a:t>	Waitlisted</a:t>
            </a:r>
          </a:p>
          <a:p>
            <a:r>
              <a:rPr lang="en-US"/>
              <a:t>	Who remain EI but will be starting CPSE services later in the same school year</a:t>
            </a:r>
          </a:p>
          <a:p>
            <a:endParaRPr lang="en-US"/>
          </a:p>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23</a:t>
            </a:fld>
            <a:endParaRPr lang="en-US"/>
          </a:p>
        </p:txBody>
      </p:sp>
    </p:spTree>
    <p:extLst>
      <p:ext uri="{BB962C8B-B14F-4D97-AF65-F5344CB8AC3E}">
        <p14:creationId xmlns:p14="http://schemas.microsoft.com/office/powerpoint/2010/main" val="620223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r>
              <a:rPr lang="en-US"/>
              <a:t>Updated CPSE Transition to K table – important for correctly reporting Events for EOY reporting</a:t>
            </a:r>
          </a:p>
        </p:txBody>
      </p:sp>
      <p:sp>
        <p:nvSpPr>
          <p:cNvPr id="4" name="Slide Number Placeholder 3"/>
          <p:cNvSpPr>
            <a:spLocks noGrp="1"/>
          </p:cNvSpPr>
          <p:nvPr>
            <p:ph type="sldNum" sz="quarter" idx="5"/>
          </p:nvPr>
        </p:nvSpPr>
        <p:spPr/>
        <p:txBody>
          <a:bodyPr/>
          <a:lstStyle/>
          <a:p>
            <a:fld id="{B584B600-0B5E-4E78-A4E0-CD1300DC010C}" type="slidenum">
              <a:rPr lang="en-US" smtClean="0"/>
              <a:pPr/>
              <a:t>24</a:t>
            </a:fld>
            <a:endParaRPr lang="en-US"/>
          </a:p>
        </p:txBody>
      </p:sp>
    </p:spTree>
    <p:extLst>
      <p:ext uri="{BB962C8B-B14F-4D97-AF65-F5344CB8AC3E}">
        <p14:creationId xmlns:p14="http://schemas.microsoft.com/office/powerpoint/2010/main" val="396272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Bridget</a:t>
            </a:r>
          </a:p>
        </p:txBody>
      </p:sp>
      <p:sp>
        <p:nvSpPr>
          <p:cNvPr id="4" name="Slide Number Placeholder 3"/>
          <p:cNvSpPr>
            <a:spLocks noGrp="1"/>
          </p:cNvSpPr>
          <p:nvPr>
            <p:ph type="sldNum" sz="quarter" idx="10"/>
          </p:nvPr>
        </p:nvSpPr>
        <p:spPr/>
        <p:txBody>
          <a:bodyPr/>
          <a:lstStyle/>
          <a:p>
            <a:fld id="{B584B600-0B5E-4E78-A4E0-CD1300DC010C}" type="slidenum">
              <a:rPr lang="en-US" smtClean="0"/>
              <a:pPr/>
              <a:t>2</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54613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66554"/>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25</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66584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48465">
              <a:defRPr/>
            </a:pPr>
            <a:r>
              <a:rPr lang="en-US"/>
              <a:t>Call or email if you need help!</a:t>
            </a:r>
          </a:p>
        </p:txBody>
      </p:sp>
      <p:sp>
        <p:nvSpPr>
          <p:cNvPr id="4" name="Slide Number Placeholder 3"/>
          <p:cNvSpPr>
            <a:spLocks noGrp="1"/>
          </p:cNvSpPr>
          <p:nvPr>
            <p:ph type="sldNum" sz="quarter" idx="10"/>
          </p:nvPr>
        </p:nvSpPr>
        <p:spPr/>
        <p:txBody>
          <a:bodyPr/>
          <a:lstStyle/>
          <a:p>
            <a:fld id="{B584B600-0B5E-4E78-A4E0-CD1300DC010C}" type="slidenum">
              <a:rPr lang="en-US" smtClean="0"/>
              <a:pPr/>
              <a:t>26</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13653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27</a:t>
            </a:fld>
            <a:endParaRPr lang="en-US"/>
          </a:p>
        </p:txBody>
      </p:sp>
    </p:spTree>
    <p:extLst>
      <p:ext uri="{BB962C8B-B14F-4D97-AF65-F5344CB8AC3E}">
        <p14:creationId xmlns:p14="http://schemas.microsoft.com/office/powerpoint/2010/main" val="4005897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28</a:t>
            </a:fld>
            <a:endParaRPr lang="en-US"/>
          </a:p>
        </p:txBody>
      </p:sp>
    </p:spTree>
    <p:extLst>
      <p:ext uri="{BB962C8B-B14F-4D97-AF65-F5344CB8AC3E}">
        <p14:creationId xmlns:p14="http://schemas.microsoft.com/office/powerpoint/2010/main" val="99627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29</a:t>
            </a:fld>
            <a:endParaRPr lang="en-US"/>
          </a:p>
        </p:txBody>
      </p:sp>
    </p:spTree>
    <p:extLst>
      <p:ext uri="{BB962C8B-B14F-4D97-AF65-F5344CB8AC3E}">
        <p14:creationId xmlns:p14="http://schemas.microsoft.com/office/powerpoint/2010/main" val="314791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31</a:t>
            </a:fld>
            <a:endParaRPr lang="en-US"/>
          </a:p>
        </p:txBody>
      </p:sp>
    </p:spTree>
    <p:extLst>
      <p:ext uri="{BB962C8B-B14F-4D97-AF65-F5344CB8AC3E}">
        <p14:creationId xmlns:p14="http://schemas.microsoft.com/office/powerpoint/2010/main" val="3351178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32</a:t>
            </a:fld>
            <a:endParaRPr lang="en-US"/>
          </a:p>
        </p:txBody>
      </p:sp>
    </p:spTree>
    <p:extLst>
      <p:ext uri="{BB962C8B-B14F-4D97-AF65-F5344CB8AC3E}">
        <p14:creationId xmlns:p14="http://schemas.microsoft.com/office/powerpoint/2010/main" val="1148111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33</a:t>
            </a:fld>
            <a:endParaRPr lang="en-US"/>
          </a:p>
        </p:txBody>
      </p:sp>
    </p:spTree>
    <p:extLst>
      <p:ext uri="{BB962C8B-B14F-4D97-AF65-F5344CB8AC3E}">
        <p14:creationId xmlns:p14="http://schemas.microsoft.com/office/powerpoint/2010/main" val="1069716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40</a:t>
            </a:fld>
            <a:endParaRPr lang="en-US"/>
          </a:p>
        </p:txBody>
      </p:sp>
    </p:spTree>
    <p:extLst>
      <p:ext uri="{BB962C8B-B14F-4D97-AF65-F5344CB8AC3E}">
        <p14:creationId xmlns:p14="http://schemas.microsoft.com/office/powerpoint/2010/main" val="1844814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41</a:t>
            </a:fld>
            <a:endParaRPr lang="en-US"/>
          </a:p>
        </p:txBody>
      </p:sp>
    </p:spTree>
    <p:extLst>
      <p:ext uri="{BB962C8B-B14F-4D97-AF65-F5344CB8AC3E}">
        <p14:creationId xmlns:p14="http://schemas.microsoft.com/office/powerpoint/2010/main" val="188055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3</a:t>
            </a:fld>
            <a:endParaRPr lang="en-US"/>
          </a:p>
        </p:txBody>
      </p:sp>
    </p:spTree>
    <p:extLst>
      <p:ext uri="{BB962C8B-B14F-4D97-AF65-F5344CB8AC3E}">
        <p14:creationId xmlns:p14="http://schemas.microsoft.com/office/powerpoint/2010/main" val="2748941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42</a:t>
            </a:fld>
            <a:endParaRPr lang="en-US"/>
          </a:p>
        </p:txBody>
      </p:sp>
    </p:spTree>
    <p:extLst>
      <p:ext uri="{BB962C8B-B14F-4D97-AF65-F5344CB8AC3E}">
        <p14:creationId xmlns:p14="http://schemas.microsoft.com/office/powerpoint/2010/main" val="1914037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43</a:t>
            </a:fld>
            <a:endParaRPr lang="en-US"/>
          </a:p>
        </p:txBody>
      </p:sp>
    </p:spTree>
    <p:extLst>
      <p:ext uri="{BB962C8B-B14F-4D97-AF65-F5344CB8AC3E}">
        <p14:creationId xmlns:p14="http://schemas.microsoft.com/office/powerpoint/2010/main" val="1657755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517525"/>
            <a:ext cx="4464051" cy="2511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84B600-0B5E-4E78-A4E0-CD1300DC010C}" type="slidenum">
              <a:rPr lang="en-US" smtClean="0"/>
              <a:pPr/>
              <a:t>44</a:t>
            </a:fld>
            <a:endParaRPr lang="en-US"/>
          </a:p>
        </p:txBody>
      </p:sp>
    </p:spTree>
    <p:extLst>
      <p:ext uri="{BB962C8B-B14F-4D97-AF65-F5344CB8AC3E}">
        <p14:creationId xmlns:p14="http://schemas.microsoft.com/office/powerpoint/2010/main" val="4218553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Bridget</a:t>
            </a:r>
          </a:p>
        </p:txBody>
      </p:sp>
      <p:sp>
        <p:nvSpPr>
          <p:cNvPr id="4" name="Slide Number Placeholder 3"/>
          <p:cNvSpPr>
            <a:spLocks noGrp="1"/>
          </p:cNvSpPr>
          <p:nvPr>
            <p:ph type="sldNum" sz="quarter" idx="10"/>
          </p:nvPr>
        </p:nvSpPr>
        <p:spPr/>
        <p:txBody>
          <a:bodyPr/>
          <a:lstStyle/>
          <a:p>
            <a:fld id="{B584B600-0B5E-4E78-A4E0-CD1300DC010C}" type="slidenum">
              <a:rPr lang="en-US" smtClean="0"/>
              <a:pPr/>
              <a:t>58</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88536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4</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87499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5</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95479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6</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1777707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7</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355674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8</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4058415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Laurie  </a:t>
            </a:r>
          </a:p>
          <a:p>
            <a:endParaRPr lang="en-US"/>
          </a:p>
        </p:txBody>
      </p:sp>
      <p:sp>
        <p:nvSpPr>
          <p:cNvPr id="4" name="Slide Number Placeholder 3"/>
          <p:cNvSpPr>
            <a:spLocks noGrp="1"/>
          </p:cNvSpPr>
          <p:nvPr>
            <p:ph type="sldNum" sz="quarter" idx="10"/>
          </p:nvPr>
        </p:nvSpPr>
        <p:spPr/>
        <p:txBody>
          <a:bodyPr/>
          <a:lstStyle/>
          <a:p>
            <a:fld id="{B584B600-0B5E-4E78-A4E0-CD1300DC010C}" type="slidenum">
              <a:rPr lang="en-US" smtClean="0"/>
              <a:pPr/>
              <a:t>9</a:t>
            </a:fld>
            <a:endParaRPr lang="en-US"/>
          </a:p>
        </p:txBody>
      </p:sp>
      <p:sp>
        <p:nvSpPr>
          <p:cNvPr id="10" name="Slide Image Placeholder 9"/>
          <p:cNvSpPr>
            <a:spLocks noGrp="1" noRot="1" noChangeAspect="1"/>
          </p:cNvSpPr>
          <p:nvPr>
            <p:ph type="sldImg"/>
          </p:nvPr>
        </p:nvSpPr>
        <p:spPr>
          <a:xfrm>
            <a:off x="-427038" y="517525"/>
            <a:ext cx="4464051" cy="2511425"/>
          </a:xfrm>
        </p:spPr>
      </p:sp>
    </p:spTree>
    <p:extLst>
      <p:ext uri="{BB962C8B-B14F-4D97-AF65-F5344CB8AC3E}">
        <p14:creationId xmlns:p14="http://schemas.microsoft.com/office/powerpoint/2010/main" val="203691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D72E2B-EDD5-48DF-97C8-AB26F5E41E47}"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B3AAA-C7BC-422A-B182-5E9C902BC2A4}"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CE212-DE9C-46A4-B765-A12215642877}"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190947" y="1543792"/>
            <a:ext cx="11898135" cy="4760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Rectangle 23">
            <a:extLst>
              <a:ext uri="{FF2B5EF4-FFF2-40B4-BE49-F238E27FC236}">
                <a16:creationId xmlns:a16="http://schemas.microsoft.com/office/drawing/2014/main" id="{A8354BDC-9788-4AB5-A841-99D95C68804F}"/>
              </a:ext>
            </a:extLst>
          </p:cNvPr>
          <p:cNvSpPr/>
          <p:nvPr userDrawn="1"/>
        </p:nvSpPr>
        <p:spPr>
          <a:xfrm>
            <a:off x="4346853" y="106775"/>
            <a:ext cx="4226024" cy="1033537"/>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2</a:t>
            </a:r>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endParaRPr lang="en-US" sz="1350"/>
          </a:p>
          <a:p>
            <a:pPr algn="ctr"/>
            <a:r>
              <a:rPr lang="en-US" sz="1350"/>
              <a:t>+</a:t>
            </a:r>
          </a:p>
          <a:p>
            <a:pPr algn="ctr"/>
            <a:endParaRPr lang="en-US" sz="135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3907577" y="194471"/>
            <a:ext cx="4402715" cy="1014808"/>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3644991" y="402501"/>
            <a:ext cx="4474499" cy="865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04074E6-E39E-4D19-B91F-8E84F37CBF3C}"/>
              </a:ext>
            </a:extLst>
          </p:cNvPr>
          <p:cNvSpPr>
            <a:spLocks noGrp="1"/>
          </p:cNvSpPr>
          <p:nvPr userDrawn="1">
            <p:ph type="title" hasCustomPrompt="1"/>
          </p:nvPr>
        </p:nvSpPr>
        <p:spPr>
          <a:xfrm>
            <a:off x="3893467" y="290086"/>
            <a:ext cx="4226024" cy="573989"/>
          </a:xfrm>
          <a:solidFill>
            <a:schemeClr val="bg1"/>
          </a:solidFill>
        </p:spPr>
        <p:txBody>
          <a:bodyPr lIns="0" rIns="0">
            <a:noAutofit/>
          </a:bodyPr>
          <a:lstStyle>
            <a:lvl1pPr>
              <a:defRPr sz="2400" b="1" spc="0">
                <a:solidFill>
                  <a:srgbClr val="2F3342"/>
                </a:solidFill>
                <a:latin typeface="+mj-lt"/>
              </a:defRPr>
            </a:lvl1pPr>
          </a:lstStyle>
          <a:p>
            <a:r>
              <a:rPr lang="en-US"/>
              <a:t>CLICK TO EDIT MASTER</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userDrawn="1">
            <p:ph type="ftr" sz="quarter" idx="17"/>
          </p:nvPr>
        </p:nvSpPr>
        <p:spPr/>
        <p:txBody>
          <a:bodyPr/>
          <a:lstStyle/>
          <a:p>
            <a:r>
              <a:rPr lang="en-US"/>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userDrawn="1">
            <p:ph type="sldNum" sz="quarter" idx="18"/>
          </p:nvPr>
        </p:nvSpPr>
        <p:spPr/>
        <p:txBody>
          <a:bodyPr/>
          <a:lstStyle/>
          <a:p>
            <a:fld id="{8C2E478F-E849-4A8C-AF1F-CBCC78A7CBFA}" type="slidenum">
              <a:rPr lang="en-US" smtClean="0"/>
              <a:pPr/>
              <a:t>‹#›</a:t>
            </a:fld>
            <a:endParaRPr lang="en-US"/>
          </a:p>
        </p:txBody>
      </p:sp>
      <p:sp>
        <p:nvSpPr>
          <p:cNvPr id="7" name="Text Placeholder 2">
            <a:extLst>
              <a:ext uri="{FF2B5EF4-FFF2-40B4-BE49-F238E27FC236}">
                <a16:creationId xmlns:a16="http://schemas.microsoft.com/office/drawing/2014/main" id="{6CAAB964-0A56-4842-AA82-7610F726CD14}"/>
              </a:ext>
            </a:extLst>
          </p:cNvPr>
          <p:cNvSpPr>
            <a:spLocks noGrp="1"/>
          </p:cNvSpPr>
          <p:nvPr userDrawn="1">
            <p:ph type="body" idx="13" hasCustomPrompt="1"/>
          </p:nvPr>
        </p:nvSpPr>
        <p:spPr>
          <a:xfrm>
            <a:off x="3907577" y="933044"/>
            <a:ext cx="4197803" cy="456357"/>
          </a:xfrm>
          <a:solidFill>
            <a:schemeClr val="bg1"/>
          </a:solidFill>
        </p:spPr>
        <p:txBody>
          <a:bodyPr lIns="0" rIns="0">
            <a:noAutofit/>
          </a:bodyPr>
          <a:lstStyle>
            <a:lvl1pPr marL="0" indent="0" algn="ctr">
              <a:buNone/>
              <a:defRPr sz="1500" spc="450">
                <a:solidFill>
                  <a:srgbClr val="2F334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STYLES</a:t>
            </a:r>
          </a:p>
        </p:txBody>
      </p:sp>
    </p:spTree>
    <p:extLst>
      <p:ext uri="{BB962C8B-B14F-4D97-AF65-F5344CB8AC3E}">
        <p14:creationId xmlns:p14="http://schemas.microsoft.com/office/powerpoint/2010/main" val="1939435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80E9F-532F-4F1C-8841-52134F29F2A4}"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39358-0D69-485E-9109-4E7CEDDDD65D}" type="datetime1">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6CAB6B-23EB-4958-87A6-5E02E1CB319B}"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39C324-88B6-4226-B035-BE20D9834D71}" type="datetime1">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446783-8FA6-442D-8E2B-9F8B6ACFDBE3}" type="datetime1">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E7104-8B85-4BFD-B51A-D508730CAC4F}" type="datetime1">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C901B-B5E4-4A47-8F67-5F155DBF4C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8FB6AF-BB2F-45EE-8D1C-9F2FCD05AE89}" type="datetime1">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C901B-B5E4-4A47-8F67-5F155DBF4CDE}"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D2C0442-8992-4A2B-A40B-3BC0D7080B9D}" type="datetime1">
              <a:rPr lang="en-US" smtClean="0"/>
              <a:t>12/4/2023</a:t>
            </a:fld>
            <a:endParaRPr lang="en-US"/>
          </a:p>
        </p:txBody>
      </p:sp>
      <p:sp>
        <p:nvSpPr>
          <p:cNvPr id="9" name="Slide Number Placeholder 8"/>
          <p:cNvSpPr>
            <a:spLocks noGrp="1"/>
          </p:cNvSpPr>
          <p:nvPr>
            <p:ph type="sldNum" sz="quarter" idx="11"/>
          </p:nvPr>
        </p:nvSpPr>
        <p:spPr/>
        <p:txBody>
          <a:bodyPr/>
          <a:lstStyle/>
          <a:p>
            <a:fld id="{38BC901B-B5E4-4A47-8F67-5F155DBF4CD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8BC901B-B5E4-4A47-8F67-5F155DBF4CDE}"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F69586FD-F7C3-4AAC-B3A2-32A61DBF0A19}" type="datetime1">
              <a:rPr lang="en-US" smtClean="0"/>
              <a:t>12/4/2023</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mailto:kbaxende@bocesmaars.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lhazard@bocesmaars.org" TargetMode="External"/><Relationship Id="rId4" Type="http://schemas.openxmlformats.org/officeDocument/2006/relationships/hyperlink" Target="mailto:mfrederi@bocesmaars.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maloney@bocesmaars.org" TargetMode="External"/><Relationship Id="rId2" Type="http://schemas.openxmlformats.org/officeDocument/2006/relationships/hyperlink" Target="https://cbtsupport.nysed.gov/hc/en-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cbtsupport.nysed.gov/hc/en-us/articles/115002083963-Documentation-How-to-set-student-testing-accommodations-for-CBT" TargetMode="External"/><Relationship Id="rId3" Type="http://schemas.openxmlformats.org/officeDocument/2006/relationships/hyperlink" Target="https://cbtsupport.nysed.gov/hc/en-us/articles/360001648572-NEW-2023-24-Changing-Session-Access-Codes-Quick-Reference-Guide" TargetMode="External"/><Relationship Id="rId7" Type="http://schemas.openxmlformats.org/officeDocument/2006/relationships/hyperlink" Target="https://cbtsupport.nysed.gov/hc/en-us/articles/115001411783-NEW-2023-24-Video-Tutorial-Learn-How-to-Edit-and-Add-Classes-in-Nextera-Admin" TargetMode="External"/><Relationship Id="rId2" Type="http://schemas.openxmlformats.org/officeDocument/2006/relationships/hyperlink" Target="https://cbtsupport.nysed.gov/hc/en-us/articles/360038953531-NEW-2023-24-Computer-Based-Testing-Simulation-Guide-Quick-Reference-Guide" TargetMode="External"/><Relationship Id="rId1" Type="http://schemas.openxmlformats.org/officeDocument/2006/relationships/slideLayout" Target="../slideLayouts/slideLayout2.xml"/><Relationship Id="rId6" Type="http://schemas.openxmlformats.org/officeDocument/2006/relationships/hyperlink" Target="https://cbtsupport.nysed.gov/hc/en-us/articles/115001468983-NEW-2023-24-How-to-Update-Teacher-Accounts-in-Nextera-Admin-Quick-Reference-Guide" TargetMode="External"/><Relationship Id="rId5" Type="http://schemas.openxmlformats.org/officeDocument/2006/relationships/hyperlink" Target="https://cbtsupport.nysed.gov/hc/en-us/articles/115001411743-NEW-2023-24-Video-Tutorial-Learn-How-to-Edit-and-Add-Students-in-Nextera-Admin-" TargetMode="External"/><Relationship Id="rId10" Type="http://schemas.openxmlformats.org/officeDocument/2006/relationships/hyperlink" Target="https://cbtsupport.nysed.gov/hc/en-us/articles/115002539883-NEW-2023-24-Text-to-Speech-TTS-Quick-Reference-Guide" TargetMode="External"/><Relationship Id="rId4" Type="http://schemas.openxmlformats.org/officeDocument/2006/relationships/hyperlink" Target="https://cbtsupport.nysed.gov/hc/en-us/articles/208474306-NEW-2023-24-Nextera-Setup-Installation-Guide" TargetMode="External"/><Relationship Id="rId9" Type="http://schemas.openxmlformats.org/officeDocument/2006/relationships/hyperlink" Target="https://cbtsupport.nysed.gov/hc/en-us/articles/360027623931-Test-Read-Accommodations-in-Nextera-Are-Only-Provided-in-English"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cbtsupport.nysed.gov/hc/en-us/articles/115001410063-Documentation-How-to-Set-Not-Tested-Cod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onroe2boces.org/January2023.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forms.gle/GBfDvcDw3gnbMamK6" TargetMode="External"/><Relationship Id="rId4" Type="http://schemas.openxmlformats.org/officeDocument/2006/relationships/hyperlink" Target="https://forms.gle/AteV3nDgGPtg1ZhC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pzeiner@bocesmaars.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monroe2boces.hosted.panopto.com/Panopto/Pages/Viewer.aspx?id=616d374d-f018-45f0-a790-b0ac01040c76"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ms.gle/tXSqmxE2QuuKkwc9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orms.gle/sNjYgv86kVoNGuUg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1295401"/>
            <a:ext cx="7543800" cy="2057400"/>
          </a:xfrm>
        </p:spPr>
        <p:txBody>
          <a:bodyPr/>
          <a:lstStyle/>
          <a:p>
            <a:r>
              <a:rPr lang="en-US"/>
              <a:t>Data Coordinators Meeting</a:t>
            </a:r>
          </a:p>
        </p:txBody>
      </p:sp>
      <p:sp>
        <p:nvSpPr>
          <p:cNvPr id="5" name="Subtitle 4"/>
          <p:cNvSpPr>
            <a:spLocks noGrp="1"/>
          </p:cNvSpPr>
          <p:nvPr>
            <p:ph type="subTitle" idx="1"/>
          </p:nvPr>
        </p:nvSpPr>
        <p:spPr>
          <a:xfrm>
            <a:off x="2057400" y="4524375"/>
            <a:ext cx="6461760" cy="1066800"/>
          </a:xfrm>
        </p:spPr>
        <p:txBody>
          <a:bodyPr/>
          <a:lstStyle/>
          <a:p>
            <a:r>
              <a:rPr lang="en-US"/>
              <a:t>December 4, 2023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724400"/>
            <a:ext cx="4343400" cy="190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7391400" cy="1143000"/>
          </a:xfrm>
        </p:spPr>
        <p:txBody>
          <a:bodyPr>
            <a:normAutofit/>
          </a:bodyPr>
          <a:lstStyle/>
          <a:p>
            <a:r>
              <a:rPr lang="en-US" sz="4400"/>
              <a:t>Questions?</a:t>
            </a:r>
            <a:endParaRPr lang="en-US" sz="3600"/>
          </a:p>
        </p:txBody>
      </p:sp>
      <p:sp>
        <p:nvSpPr>
          <p:cNvPr id="4" name="Slide Number Placeholder 3"/>
          <p:cNvSpPr>
            <a:spLocks noGrp="1"/>
          </p:cNvSpPr>
          <p:nvPr>
            <p:ph type="sldNum" sz="quarter" idx="12"/>
          </p:nvPr>
        </p:nvSpPr>
        <p:spPr/>
        <p:txBody>
          <a:bodyPr/>
          <a:lstStyle/>
          <a:p>
            <a:fld id="{38BC901B-B5E4-4A47-8F67-5F155DBF4CDE}" type="slidenum">
              <a:rPr lang="en-US" smtClean="0"/>
              <a:pPr/>
              <a:t>10</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
        <p:nvSpPr>
          <p:cNvPr id="3" name="Content Placeholder 2"/>
          <p:cNvSpPr>
            <a:spLocks noGrp="1"/>
          </p:cNvSpPr>
          <p:nvPr>
            <p:ph idx="1"/>
          </p:nvPr>
        </p:nvSpPr>
        <p:spPr>
          <a:xfrm>
            <a:off x="609600" y="3116262"/>
            <a:ext cx="10160000" cy="1069976"/>
          </a:xfrm>
        </p:spPr>
        <p:txBody>
          <a:bodyPr vert="horz" lIns="91440" tIns="45720" rIns="91440" bIns="45720" rtlCol="0" anchor="t">
            <a:normAutofit/>
          </a:bodyPr>
          <a:lstStyle/>
          <a:p>
            <a:pPr marL="114300" indent="0">
              <a:buNone/>
            </a:pPr>
            <a:r>
              <a:rPr lang="en-US">
                <a:cs typeface="Calibri"/>
              </a:rPr>
              <a:t>For the latest State Reporting information, please read the MAARS Weekly Digest sent out each Friday afternoon! </a:t>
            </a:r>
          </a:p>
        </p:txBody>
      </p:sp>
    </p:spTree>
    <p:extLst>
      <p:ext uri="{BB962C8B-B14F-4D97-AF65-F5344CB8AC3E}">
        <p14:creationId xmlns:p14="http://schemas.microsoft.com/office/powerpoint/2010/main" val="3443696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t>Level 0</a:t>
            </a:r>
          </a:p>
        </p:txBody>
      </p:sp>
      <p:sp>
        <p:nvSpPr>
          <p:cNvPr id="4" name="Slide Number Placeholder 3"/>
          <p:cNvSpPr>
            <a:spLocks noGrp="1"/>
          </p:cNvSpPr>
          <p:nvPr>
            <p:ph type="sldNum" sz="quarter" idx="12"/>
          </p:nvPr>
        </p:nvSpPr>
        <p:spPr/>
        <p:txBody>
          <a:bodyPr/>
          <a:lstStyle/>
          <a:p>
            <a:fld id="{38BC901B-B5E4-4A47-8F67-5F155DBF4CDE}" type="slidenum">
              <a:rPr lang="en-US" smtClean="0"/>
              <a:pPr/>
              <a:t>11</a:t>
            </a:fld>
            <a:endParaRPr lang="en-US"/>
          </a:p>
        </p:txBody>
      </p:sp>
    </p:spTree>
    <p:extLst>
      <p:ext uri="{BB962C8B-B14F-4D97-AF65-F5344CB8AC3E}">
        <p14:creationId xmlns:p14="http://schemas.microsoft.com/office/powerpoint/2010/main" val="247928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160000" cy="1143000"/>
          </a:xfrm>
        </p:spPr>
        <p:txBody>
          <a:bodyPr anchor="ctr">
            <a:normAutofit/>
          </a:bodyPr>
          <a:lstStyle/>
          <a:p>
            <a:pPr>
              <a:lnSpc>
                <a:spcPct val="90000"/>
              </a:lnSpc>
            </a:pPr>
            <a:r>
              <a:rPr lang="en-US" sz="3600"/>
              <a:t>Level 0 Updates: release</a:t>
            </a:r>
            <a:r>
              <a:rPr lang="en-US" sz="3600">
                <a:solidFill>
                  <a:srgbClr val="000000"/>
                </a:solidFill>
                <a:latin typeface="Cambria"/>
                <a:ea typeface="Calibri"/>
                <a:cs typeface="Calibri"/>
              </a:rPr>
              <a:t> 19.01</a:t>
            </a:r>
            <a:br>
              <a:rPr lang="en-US" sz="3600"/>
            </a:br>
            <a:endParaRPr lang="en-US" sz="3600"/>
          </a:p>
        </p:txBody>
      </p:sp>
      <p:sp>
        <p:nvSpPr>
          <p:cNvPr id="6" name="Content Placeholder 5"/>
          <p:cNvSpPr>
            <a:spLocks noGrp="1"/>
          </p:cNvSpPr>
          <p:nvPr>
            <p:ph sz="half" idx="2"/>
          </p:nvPr>
        </p:nvSpPr>
        <p:spPr>
          <a:xfrm>
            <a:off x="1528619" y="1259101"/>
            <a:ext cx="8320643" cy="4590288"/>
          </a:xfrm>
        </p:spPr>
        <p:txBody>
          <a:bodyPr vert="horz" lIns="91440" tIns="45720" rIns="91440" bIns="45720" rtlCol="0" anchor="t">
            <a:normAutofit/>
          </a:bodyPr>
          <a:lstStyle/>
          <a:p>
            <a:pPr>
              <a:lnSpc>
                <a:spcPct val="90000"/>
              </a:lnSpc>
            </a:pPr>
            <a:r>
              <a:rPr lang="en-US">
                <a:solidFill>
                  <a:srgbClr val="FF0000"/>
                </a:solidFill>
              </a:rPr>
              <a:t>Update window Wednesday December 6th at noon for https://level0.monroe.edu.</a:t>
            </a:r>
            <a:endParaRPr lang="en-US">
              <a:solidFill>
                <a:srgbClr val="FF0000"/>
              </a:solidFill>
              <a:cs typeface="Calibri"/>
            </a:endParaRPr>
          </a:p>
          <a:p>
            <a:pPr>
              <a:lnSpc>
                <a:spcPct val="90000"/>
              </a:lnSpc>
              <a:buClr>
                <a:srgbClr val="AD0101"/>
              </a:buClr>
            </a:pPr>
            <a:r>
              <a:rPr lang="en-US">
                <a:cs typeface="Calibri"/>
              </a:rPr>
              <a:t>Added column to Course report</a:t>
            </a:r>
            <a:endParaRPr lang="en-US">
              <a:ea typeface="Calibri"/>
              <a:cs typeface="Calibri"/>
            </a:endParaRPr>
          </a:p>
          <a:p>
            <a:pPr>
              <a:lnSpc>
                <a:spcPct val="90000"/>
              </a:lnSpc>
              <a:buClr>
                <a:srgbClr val="AD0101"/>
              </a:buClr>
            </a:pPr>
            <a:r>
              <a:rPr lang="en-US">
                <a:cs typeface="Calibri"/>
              </a:rPr>
              <a:t>Added TEACH Name and Status on Informational / Warning report</a:t>
            </a:r>
            <a:endParaRPr lang="en-US">
              <a:ea typeface="Calibri"/>
              <a:cs typeface="Calibri"/>
            </a:endParaRPr>
          </a:p>
          <a:p>
            <a:pPr>
              <a:lnSpc>
                <a:spcPct val="90000"/>
              </a:lnSpc>
              <a:buClr>
                <a:srgbClr val="AD0101"/>
              </a:buClr>
            </a:pPr>
            <a:r>
              <a:rPr lang="en-US">
                <a:cs typeface="Calibri"/>
              </a:rPr>
              <a:t>Data Quality report: Identified students in previous year with Immigrant Program or Crisis code</a:t>
            </a:r>
            <a:endParaRPr lang="en-US">
              <a:ea typeface="Calibri"/>
              <a:cs typeface="Calibri"/>
            </a:endParaRPr>
          </a:p>
          <a:p>
            <a:pPr>
              <a:lnSpc>
                <a:spcPct val="90000"/>
              </a:lnSpc>
              <a:buClr>
                <a:srgbClr val="AD0101"/>
              </a:buClr>
            </a:pPr>
            <a:r>
              <a:rPr lang="en-US">
                <a:cs typeface="Calibri"/>
              </a:rPr>
              <a:t>Expired passwords and users with incomplete answers to security questions.</a:t>
            </a:r>
            <a:endParaRPr lang="en-US">
              <a:ea typeface="Calibri"/>
              <a:cs typeface="Calibri"/>
            </a:endParaRPr>
          </a:p>
          <a:p>
            <a:pPr>
              <a:lnSpc>
                <a:spcPct val="90000"/>
              </a:lnSpc>
              <a:buClr>
                <a:srgbClr val="AD0101"/>
              </a:buClr>
            </a:pPr>
            <a:endParaRPr lang="en-US">
              <a:cs typeface="Calibri"/>
            </a:endParaRPr>
          </a:p>
          <a:p>
            <a:pPr>
              <a:lnSpc>
                <a:spcPct val="90000"/>
              </a:lnSpc>
              <a:buClr>
                <a:srgbClr val="AD0101"/>
              </a:buClr>
            </a:pPr>
            <a:endParaRPr lang="en-US" sz="2800">
              <a:cs typeface="Calibri"/>
            </a:endParaRPr>
          </a:p>
          <a:p>
            <a:pPr lvl="1">
              <a:lnSpc>
                <a:spcPct val="90000"/>
              </a:lnSpc>
            </a:pPr>
            <a:endParaRPr lang="en-US" sz="2800">
              <a:cs typeface="Calibri"/>
            </a:endParaRPr>
          </a:p>
        </p:txBody>
      </p:sp>
      <p:sp>
        <p:nvSpPr>
          <p:cNvPr id="4" name="Slide Number Placeholder 3"/>
          <p:cNvSpPr>
            <a:spLocks noGrp="1"/>
          </p:cNvSpPr>
          <p:nvPr>
            <p:ph type="sldNum" sz="quarter" idx="12"/>
          </p:nvPr>
        </p:nvSpPr>
        <p:spPr>
          <a:xfrm>
            <a:off x="11375717" y="5648960"/>
            <a:ext cx="731520" cy="396240"/>
          </a:xfrm>
        </p:spPr>
        <p:txBody>
          <a:bodyPr anchor="ctr">
            <a:normAutofit/>
          </a:bodyPr>
          <a:lstStyle/>
          <a:p>
            <a:pPr>
              <a:spcAft>
                <a:spcPts val="600"/>
              </a:spcAft>
            </a:pPr>
            <a:fld id="{38BC901B-B5E4-4A47-8F67-5F155DBF4CDE}" type="slidenum">
              <a:rPr lang="en-US" smtClean="0"/>
              <a:pPr>
                <a:spcAft>
                  <a:spcPts val="600"/>
                </a:spcAft>
              </a:pPr>
              <a:t>12</a:t>
            </a:fld>
            <a:endParaRPr lang="en-US"/>
          </a:p>
        </p:txBody>
      </p:sp>
    </p:spTree>
    <p:extLst>
      <p:ext uri="{BB962C8B-B14F-4D97-AF65-F5344CB8AC3E}">
        <p14:creationId xmlns:p14="http://schemas.microsoft.com/office/powerpoint/2010/main" val="3568403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10160000" cy="886147"/>
          </a:xfrm>
        </p:spPr>
        <p:txBody>
          <a:bodyPr anchor="ctr">
            <a:normAutofit fontScale="90000"/>
          </a:bodyPr>
          <a:lstStyle/>
          <a:p>
            <a:pPr>
              <a:lnSpc>
                <a:spcPct val="90000"/>
              </a:lnSpc>
            </a:pPr>
            <a:r>
              <a:rPr lang="en-US" sz="3600"/>
              <a:t>Level 0 Updates: release</a:t>
            </a:r>
            <a:r>
              <a:rPr lang="en-US" sz="3600">
                <a:solidFill>
                  <a:srgbClr val="000000"/>
                </a:solidFill>
              </a:rPr>
              <a:t> 19.01</a:t>
            </a:r>
            <a:br>
              <a:rPr lang="en-US" sz="3600">
                <a:ea typeface="Cambria"/>
              </a:rPr>
            </a:br>
            <a:r>
              <a:rPr lang="en-US" sz="2400">
                <a:solidFill>
                  <a:srgbClr val="000000"/>
                </a:solidFill>
                <a:ea typeface="Cambria"/>
              </a:rPr>
              <a:t>"Course Level" column in Course Report:   </a:t>
            </a:r>
            <a:r>
              <a:rPr lang="en-US" sz="2400" b="1">
                <a:solidFill>
                  <a:srgbClr val="000000"/>
                </a:solidFill>
                <a:ea typeface="Cambria"/>
              </a:rPr>
              <a:t>Reports &gt; Course</a:t>
            </a:r>
            <a:br>
              <a:rPr lang="en-US" sz="3600"/>
            </a:br>
            <a:endParaRPr lang="en-US" sz="3600">
              <a:ea typeface="Cambria"/>
            </a:endParaRPr>
          </a:p>
        </p:txBody>
      </p:sp>
      <p:sp>
        <p:nvSpPr>
          <p:cNvPr id="4" name="Slide Number Placeholder 3"/>
          <p:cNvSpPr>
            <a:spLocks noGrp="1"/>
          </p:cNvSpPr>
          <p:nvPr>
            <p:ph type="sldNum" sz="quarter" idx="12"/>
          </p:nvPr>
        </p:nvSpPr>
        <p:spPr/>
        <p:txBody>
          <a:bodyPr anchor="ctr">
            <a:normAutofit/>
          </a:bodyPr>
          <a:lstStyle/>
          <a:p>
            <a:pPr>
              <a:spcAft>
                <a:spcPts val="600"/>
              </a:spcAft>
            </a:pPr>
            <a:fld id="{38BC901B-B5E4-4A47-8F67-5F155DBF4CDE}" type="slidenum">
              <a:rPr lang="en-US" smtClean="0"/>
              <a:pPr>
                <a:spcAft>
                  <a:spcPts val="600"/>
                </a:spcAft>
              </a:pPr>
              <a:t>13</a:t>
            </a:fld>
            <a:endParaRPr lang="en-US"/>
          </a:p>
        </p:txBody>
      </p:sp>
      <p:pic>
        <p:nvPicPr>
          <p:cNvPr id="9" name="Content Placeholder 8" descr="A screenshot of a computer&#10;&#10;Description automatically generated">
            <a:extLst>
              <a:ext uri="{FF2B5EF4-FFF2-40B4-BE49-F238E27FC236}">
                <a16:creationId xmlns:a16="http://schemas.microsoft.com/office/drawing/2014/main" id="{BAE0165D-CA26-D453-6FB1-159171A038EA}"/>
              </a:ext>
            </a:extLst>
          </p:cNvPr>
          <p:cNvPicPr>
            <a:picLocks noGrp="1" noChangeAspect="1"/>
          </p:cNvPicPr>
          <p:nvPr>
            <p:ph idx="1"/>
          </p:nvPr>
        </p:nvPicPr>
        <p:blipFill>
          <a:blip r:embed="rId2"/>
          <a:stretch>
            <a:fillRect/>
          </a:stretch>
        </p:blipFill>
        <p:spPr>
          <a:xfrm>
            <a:off x="60942" y="3217855"/>
            <a:ext cx="9991725" cy="2333625"/>
          </a:xfrm>
        </p:spPr>
      </p:pic>
      <p:pic>
        <p:nvPicPr>
          <p:cNvPr id="12" name="Picture 11" descr="A screenshot of a computer&#10;&#10;Description automatically generated">
            <a:extLst>
              <a:ext uri="{FF2B5EF4-FFF2-40B4-BE49-F238E27FC236}">
                <a16:creationId xmlns:a16="http://schemas.microsoft.com/office/drawing/2014/main" id="{4DF0880C-ABCB-3380-2BE5-2D87DA7816B2}"/>
              </a:ext>
            </a:extLst>
          </p:cNvPr>
          <p:cNvPicPr>
            <a:picLocks noChangeAspect="1"/>
          </p:cNvPicPr>
          <p:nvPr/>
        </p:nvPicPr>
        <p:blipFill>
          <a:blip r:embed="rId3"/>
          <a:stretch>
            <a:fillRect/>
          </a:stretch>
        </p:blipFill>
        <p:spPr>
          <a:xfrm>
            <a:off x="-87774" y="1113996"/>
            <a:ext cx="9150425" cy="1761028"/>
          </a:xfrm>
          <a:prstGeom prst="rect">
            <a:avLst/>
          </a:prstGeom>
        </p:spPr>
      </p:pic>
      <p:pic>
        <p:nvPicPr>
          <p:cNvPr id="13" name="Picture 12">
            <a:extLst>
              <a:ext uri="{FF2B5EF4-FFF2-40B4-BE49-F238E27FC236}">
                <a16:creationId xmlns:a16="http://schemas.microsoft.com/office/drawing/2014/main" id="{6ADAAA16-4895-88F5-4B28-80624A338426}"/>
              </a:ext>
            </a:extLst>
          </p:cNvPr>
          <p:cNvPicPr>
            <a:picLocks noChangeAspect="1"/>
          </p:cNvPicPr>
          <p:nvPr/>
        </p:nvPicPr>
        <p:blipFill>
          <a:blip r:embed="rId4"/>
          <a:stretch>
            <a:fillRect/>
          </a:stretch>
        </p:blipFill>
        <p:spPr>
          <a:xfrm>
            <a:off x="3927118" y="1347862"/>
            <a:ext cx="638175" cy="361950"/>
          </a:xfrm>
          <a:prstGeom prst="rect">
            <a:avLst/>
          </a:prstGeom>
        </p:spPr>
      </p:pic>
      <p:pic>
        <p:nvPicPr>
          <p:cNvPr id="14" name="Picture 13">
            <a:extLst>
              <a:ext uri="{FF2B5EF4-FFF2-40B4-BE49-F238E27FC236}">
                <a16:creationId xmlns:a16="http://schemas.microsoft.com/office/drawing/2014/main" id="{F71187C9-12E1-73B0-CA3D-2A908B4556A4}"/>
              </a:ext>
            </a:extLst>
          </p:cNvPr>
          <p:cNvPicPr>
            <a:picLocks noChangeAspect="1"/>
          </p:cNvPicPr>
          <p:nvPr/>
        </p:nvPicPr>
        <p:blipFill>
          <a:blip r:embed="rId5"/>
          <a:stretch>
            <a:fillRect/>
          </a:stretch>
        </p:blipFill>
        <p:spPr>
          <a:xfrm>
            <a:off x="613166" y="2366939"/>
            <a:ext cx="647700" cy="361950"/>
          </a:xfrm>
          <a:prstGeom prst="rect">
            <a:avLst/>
          </a:prstGeom>
        </p:spPr>
      </p:pic>
      <p:sp>
        <p:nvSpPr>
          <p:cNvPr id="17" name="Content Placeholder 2">
            <a:extLst>
              <a:ext uri="{FF2B5EF4-FFF2-40B4-BE49-F238E27FC236}">
                <a16:creationId xmlns:a16="http://schemas.microsoft.com/office/drawing/2014/main" id="{627F1828-4114-ADF5-0285-91308E605A90}"/>
              </a:ext>
            </a:extLst>
          </p:cNvPr>
          <p:cNvSpPr txBox="1">
            <a:spLocks/>
          </p:cNvSpPr>
          <p:nvPr/>
        </p:nvSpPr>
        <p:spPr>
          <a:xfrm>
            <a:off x="-83906" y="2876531"/>
            <a:ext cx="1401282" cy="444965"/>
          </a:xfrm>
          <a:prstGeom prst="rect">
            <a:avLst/>
          </a:prstGeom>
        </p:spPr>
        <p:txBody>
          <a:bodyPr vert="horz" lIns="91440" tIns="45720" rIns="91440" bIns="45720" rtlCol="0" anchor="t">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a:solidFill>
                  <a:srgbClr val="FF0000"/>
                </a:solidFill>
                <a:ea typeface="Calibri"/>
                <a:cs typeface="Calibri"/>
              </a:rPr>
              <a:t>New View</a:t>
            </a:r>
          </a:p>
        </p:txBody>
      </p:sp>
      <p:pic>
        <p:nvPicPr>
          <p:cNvPr id="19" name="Picture 18" descr="A close up of a box&#10;&#10;Description automatically generated">
            <a:extLst>
              <a:ext uri="{FF2B5EF4-FFF2-40B4-BE49-F238E27FC236}">
                <a16:creationId xmlns:a16="http://schemas.microsoft.com/office/drawing/2014/main" id="{3AE22290-C2FA-CFAB-AA21-026B941A5D62}"/>
              </a:ext>
            </a:extLst>
          </p:cNvPr>
          <p:cNvPicPr>
            <a:picLocks noChangeAspect="1"/>
          </p:cNvPicPr>
          <p:nvPr/>
        </p:nvPicPr>
        <p:blipFill>
          <a:blip r:embed="rId6"/>
          <a:stretch>
            <a:fillRect/>
          </a:stretch>
        </p:blipFill>
        <p:spPr>
          <a:xfrm>
            <a:off x="58220" y="5652992"/>
            <a:ext cx="8471042" cy="868894"/>
          </a:xfrm>
          <a:prstGeom prst="rect">
            <a:avLst/>
          </a:prstGeom>
        </p:spPr>
      </p:pic>
    </p:spTree>
    <p:extLst>
      <p:ext uri="{BB962C8B-B14F-4D97-AF65-F5344CB8AC3E}">
        <p14:creationId xmlns:p14="http://schemas.microsoft.com/office/powerpoint/2010/main" val="2265405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23080"/>
            <a:ext cx="10160000" cy="886147"/>
          </a:xfrm>
        </p:spPr>
        <p:txBody>
          <a:bodyPr anchor="ctr">
            <a:normAutofit fontScale="90000"/>
          </a:bodyPr>
          <a:lstStyle/>
          <a:p>
            <a:pPr>
              <a:lnSpc>
                <a:spcPct val="90000"/>
              </a:lnSpc>
            </a:pPr>
            <a:r>
              <a:rPr lang="en-US" sz="3600"/>
              <a:t>Level 0 Updates: release</a:t>
            </a:r>
            <a:r>
              <a:rPr lang="en-US" sz="3600">
                <a:solidFill>
                  <a:srgbClr val="000000"/>
                </a:solidFill>
              </a:rPr>
              <a:t> 19.01</a:t>
            </a:r>
            <a:br>
              <a:rPr lang="en-US" sz="3600">
                <a:solidFill>
                  <a:srgbClr val="000000"/>
                </a:solidFill>
                <a:ea typeface="Cambria"/>
              </a:rPr>
            </a:br>
            <a:r>
              <a:rPr lang="en-US" sz="2400">
                <a:solidFill>
                  <a:srgbClr val="000000"/>
                </a:solidFill>
                <a:ea typeface="Cambria"/>
              </a:rPr>
              <a:t>Added TEACH Name and Status for Staff Snapshot report :   </a:t>
            </a:r>
            <a:r>
              <a:rPr lang="en-US" sz="2400" b="1">
                <a:solidFill>
                  <a:srgbClr val="000000"/>
                </a:solidFill>
                <a:ea typeface="Cambria"/>
              </a:rPr>
              <a:t>Reports &gt; Information / Warning &gt; Staff Snapshot &gt; Run Report</a:t>
            </a:r>
            <a:br>
              <a:rPr lang="en-US" sz="3600" b="1"/>
            </a:br>
            <a:endParaRPr lang="en-US" sz="3600">
              <a:ea typeface="Cambria"/>
            </a:endParaRPr>
          </a:p>
        </p:txBody>
      </p:sp>
      <p:sp>
        <p:nvSpPr>
          <p:cNvPr id="4" name="Slide Number Placeholder 3"/>
          <p:cNvSpPr>
            <a:spLocks noGrp="1"/>
          </p:cNvSpPr>
          <p:nvPr>
            <p:ph type="sldNum" sz="quarter" idx="12"/>
          </p:nvPr>
        </p:nvSpPr>
        <p:spPr/>
        <p:txBody>
          <a:bodyPr anchor="ctr">
            <a:normAutofit/>
          </a:bodyPr>
          <a:lstStyle/>
          <a:p>
            <a:pPr>
              <a:spcAft>
                <a:spcPts val="600"/>
              </a:spcAft>
            </a:pPr>
            <a:fld id="{38BC901B-B5E4-4A47-8F67-5F155DBF4CDE}" type="slidenum">
              <a:rPr lang="en-US" smtClean="0"/>
              <a:pPr>
                <a:spcAft>
                  <a:spcPts val="600"/>
                </a:spcAft>
              </a:pPr>
              <a:t>14</a:t>
            </a:fld>
            <a:endParaRPr lang="en-US"/>
          </a:p>
        </p:txBody>
      </p:sp>
      <p:sp>
        <p:nvSpPr>
          <p:cNvPr id="17" name="Content Placeholder 2">
            <a:extLst>
              <a:ext uri="{FF2B5EF4-FFF2-40B4-BE49-F238E27FC236}">
                <a16:creationId xmlns:a16="http://schemas.microsoft.com/office/drawing/2014/main" id="{627F1828-4114-ADF5-0285-91308E605A90}"/>
              </a:ext>
            </a:extLst>
          </p:cNvPr>
          <p:cNvSpPr txBox="1">
            <a:spLocks/>
          </p:cNvSpPr>
          <p:nvPr/>
        </p:nvSpPr>
        <p:spPr>
          <a:xfrm>
            <a:off x="88886" y="3937638"/>
            <a:ext cx="1401282" cy="444965"/>
          </a:xfrm>
          <a:prstGeom prst="rect">
            <a:avLst/>
          </a:prstGeom>
        </p:spPr>
        <p:txBody>
          <a:bodyPr vert="horz" lIns="91440" tIns="45720" rIns="91440" bIns="45720" rtlCol="0" anchor="t">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a:solidFill>
                  <a:srgbClr val="FF0000"/>
                </a:solidFill>
                <a:ea typeface="Calibri"/>
                <a:cs typeface="Calibri"/>
              </a:rPr>
              <a:t>New View</a:t>
            </a:r>
          </a:p>
        </p:txBody>
      </p:sp>
      <p:pic>
        <p:nvPicPr>
          <p:cNvPr id="11" name="Content Placeholder 10" descr="A screenshot of a computer&#10;&#10;Description automatically generated">
            <a:extLst>
              <a:ext uri="{FF2B5EF4-FFF2-40B4-BE49-F238E27FC236}">
                <a16:creationId xmlns:a16="http://schemas.microsoft.com/office/drawing/2014/main" id="{43887226-16D9-23E0-2EFF-261B5C7434DE}"/>
              </a:ext>
            </a:extLst>
          </p:cNvPr>
          <p:cNvPicPr>
            <a:picLocks noGrp="1" noChangeAspect="1"/>
          </p:cNvPicPr>
          <p:nvPr>
            <p:ph idx="1"/>
          </p:nvPr>
        </p:nvPicPr>
        <p:blipFill>
          <a:blip r:embed="rId2"/>
          <a:stretch>
            <a:fillRect/>
          </a:stretch>
        </p:blipFill>
        <p:spPr>
          <a:xfrm>
            <a:off x="95003" y="4413678"/>
            <a:ext cx="10160000" cy="1687253"/>
          </a:xfrm>
        </p:spPr>
      </p:pic>
      <p:sp>
        <p:nvSpPr>
          <p:cNvPr id="20" name="Content Placeholder 2">
            <a:extLst>
              <a:ext uri="{FF2B5EF4-FFF2-40B4-BE49-F238E27FC236}">
                <a16:creationId xmlns:a16="http://schemas.microsoft.com/office/drawing/2014/main" id="{97D3206F-81AB-0A43-E823-B0EF4B622E64}"/>
              </a:ext>
            </a:extLst>
          </p:cNvPr>
          <p:cNvSpPr txBox="1">
            <a:spLocks/>
          </p:cNvSpPr>
          <p:nvPr/>
        </p:nvSpPr>
        <p:spPr>
          <a:xfrm>
            <a:off x="-179" y="2087066"/>
            <a:ext cx="1401282" cy="444965"/>
          </a:xfrm>
          <a:prstGeom prst="rect">
            <a:avLst/>
          </a:prstGeom>
        </p:spPr>
        <p:txBody>
          <a:bodyPr vert="horz" lIns="91440" tIns="45720" rIns="91440" bIns="45720" rtlCol="0" anchor="t">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a:solidFill>
                  <a:srgbClr val="FF0000"/>
                </a:solidFill>
                <a:ea typeface="Calibri"/>
                <a:cs typeface="Calibri"/>
              </a:rPr>
              <a:t>Old View</a:t>
            </a:r>
          </a:p>
        </p:txBody>
      </p:sp>
      <p:pic>
        <p:nvPicPr>
          <p:cNvPr id="21" name="Picture 20" descr="A screenshot of a computer&#10;&#10;Description automatically generated">
            <a:extLst>
              <a:ext uri="{FF2B5EF4-FFF2-40B4-BE49-F238E27FC236}">
                <a16:creationId xmlns:a16="http://schemas.microsoft.com/office/drawing/2014/main" id="{7529184E-14D4-AC91-85DD-6B276B0EDE2C}"/>
              </a:ext>
            </a:extLst>
          </p:cNvPr>
          <p:cNvPicPr>
            <a:picLocks noChangeAspect="1"/>
          </p:cNvPicPr>
          <p:nvPr/>
        </p:nvPicPr>
        <p:blipFill>
          <a:blip r:embed="rId3"/>
          <a:stretch>
            <a:fillRect/>
          </a:stretch>
        </p:blipFill>
        <p:spPr>
          <a:xfrm>
            <a:off x="93024" y="2535924"/>
            <a:ext cx="9086601" cy="1400204"/>
          </a:xfrm>
          <a:prstGeom prst="rect">
            <a:avLst/>
          </a:prstGeom>
        </p:spPr>
      </p:pic>
    </p:spTree>
    <p:extLst>
      <p:ext uri="{BB962C8B-B14F-4D97-AF65-F5344CB8AC3E}">
        <p14:creationId xmlns:p14="http://schemas.microsoft.com/office/powerpoint/2010/main" val="324695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767" y="471744"/>
            <a:ext cx="10160000" cy="1034588"/>
          </a:xfrm>
        </p:spPr>
        <p:txBody>
          <a:bodyPr anchor="ctr">
            <a:normAutofit fontScale="90000"/>
          </a:bodyPr>
          <a:lstStyle/>
          <a:p>
            <a:pPr>
              <a:lnSpc>
                <a:spcPct val="90000"/>
              </a:lnSpc>
            </a:pPr>
            <a:r>
              <a:rPr lang="en-US" sz="3600"/>
              <a:t>Level 0 Updates: release</a:t>
            </a:r>
            <a:r>
              <a:rPr lang="en-US" sz="3600">
                <a:solidFill>
                  <a:srgbClr val="000000"/>
                </a:solidFill>
              </a:rPr>
              <a:t> 19.01</a:t>
            </a:r>
            <a:br>
              <a:rPr lang="en-US" sz="3600">
                <a:solidFill>
                  <a:srgbClr val="000000"/>
                </a:solidFill>
                <a:ea typeface="Cambria"/>
              </a:rPr>
            </a:br>
            <a:r>
              <a:rPr lang="en-US" sz="2400">
                <a:solidFill>
                  <a:srgbClr val="000000"/>
                </a:solidFill>
                <a:ea typeface="Cambria"/>
              </a:rPr>
              <a:t>Added Data Quality report for students who maybe impacted by a crisis in the current school year if they have an Immigrant Program (8282) and /or Crisis code i</a:t>
            </a:r>
            <a:r>
              <a:rPr lang="en-US" sz="2400" u="sng">
                <a:solidFill>
                  <a:srgbClr val="000000"/>
                </a:solidFill>
                <a:ea typeface="Cambria"/>
              </a:rPr>
              <a:t>n the previous school year</a:t>
            </a:r>
            <a:r>
              <a:rPr lang="en-US" sz="2400">
                <a:solidFill>
                  <a:srgbClr val="000000"/>
                </a:solidFill>
                <a:ea typeface="Cambria"/>
              </a:rPr>
              <a:t> : </a:t>
            </a:r>
            <a:r>
              <a:rPr lang="en-US" sz="2400" b="1">
                <a:solidFill>
                  <a:srgbClr val="000000"/>
                </a:solidFill>
                <a:ea typeface="Cambria"/>
              </a:rPr>
              <a:t>Reports &gt; Data Quality Reports &gt; </a:t>
            </a:r>
            <a:r>
              <a:rPr lang="en-US" sz="2400">
                <a:solidFill>
                  <a:srgbClr val="000000"/>
                </a:solidFill>
                <a:ea typeface="Cambria"/>
              </a:rPr>
              <a:t>Select Data Type:</a:t>
            </a:r>
            <a:r>
              <a:rPr lang="en-US" sz="2400" b="1">
                <a:solidFill>
                  <a:srgbClr val="000000"/>
                </a:solidFill>
                <a:ea typeface="Cambria"/>
              </a:rPr>
              <a:t> Demographics &gt; </a:t>
            </a:r>
            <a:r>
              <a:rPr lang="en-US" sz="2400">
                <a:solidFill>
                  <a:srgbClr val="000000"/>
                </a:solidFill>
                <a:ea typeface="Cambria"/>
              </a:rPr>
              <a:t>Select Report:</a:t>
            </a:r>
            <a:r>
              <a:rPr lang="en-US" sz="2400" b="1">
                <a:solidFill>
                  <a:srgbClr val="000000"/>
                </a:solidFill>
                <a:ea typeface="Cambria"/>
              </a:rPr>
              <a:t> Crisis Impact Summary</a:t>
            </a:r>
            <a:endParaRPr lang="en-US" sz="3600" b="1"/>
          </a:p>
        </p:txBody>
      </p:sp>
      <p:sp>
        <p:nvSpPr>
          <p:cNvPr id="4" name="Slide Number Placeholder 3"/>
          <p:cNvSpPr>
            <a:spLocks noGrp="1"/>
          </p:cNvSpPr>
          <p:nvPr>
            <p:ph type="sldNum" sz="quarter" idx="12"/>
          </p:nvPr>
        </p:nvSpPr>
        <p:spPr/>
        <p:txBody>
          <a:bodyPr anchor="ctr">
            <a:normAutofit/>
          </a:bodyPr>
          <a:lstStyle/>
          <a:p>
            <a:pPr>
              <a:spcAft>
                <a:spcPts val="600"/>
              </a:spcAft>
            </a:pPr>
            <a:fld id="{38BC901B-B5E4-4A47-8F67-5F155DBF4CDE}" type="slidenum">
              <a:rPr lang="en-US" smtClean="0"/>
              <a:pPr>
                <a:spcAft>
                  <a:spcPts val="600"/>
                </a:spcAft>
              </a:pPr>
              <a:t>15</a:t>
            </a:fld>
            <a:endParaRPr lang="en-US"/>
          </a:p>
        </p:txBody>
      </p:sp>
      <p:pic>
        <p:nvPicPr>
          <p:cNvPr id="6" name="Content Placeholder 5" descr="A screenshot of a computer error&#10;&#10;Description automatically generated">
            <a:extLst>
              <a:ext uri="{FF2B5EF4-FFF2-40B4-BE49-F238E27FC236}">
                <a16:creationId xmlns:a16="http://schemas.microsoft.com/office/drawing/2014/main" id="{85EE99B0-75E3-9A87-F471-EDD572EAF41A}"/>
              </a:ext>
            </a:extLst>
          </p:cNvPr>
          <p:cNvPicPr>
            <a:picLocks noGrp="1" noChangeAspect="1"/>
          </p:cNvPicPr>
          <p:nvPr>
            <p:ph idx="1"/>
          </p:nvPr>
        </p:nvPicPr>
        <p:blipFill>
          <a:blip r:embed="rId2"/>
          <a:stretch>
            <a:fillRect/>
          </a:stretch>
        </p:blipFill>
        <p:spPr>
          <a:xfrm>
            <a:off x="-55584" y="2131621"/>
            <a:ext cx="11460678" cy="1956460"/>
          </a:xfrm>
        </p:spPr>
      </p:pic>
    </p:spTree>
    <p:extLst>
      <p:ext uri="{BB962C8B-B14F-4D97-AF65-F5344CB8AC3E}">
        <p14:creationId xmlns:p14="http://schemas.microsoft.com/office/powerpoint/2010/main" val="13768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071" y="289023"/>
            <a:ext cx="10160000" cy="1034588"/>
          </a:xfrm>
        </p:spPr>
        <p:txBody>
          <a:bodyPr anchor="ctr">
            <a:normAutofit fontScale="90000"/>
          </a:bodyPr>
          <a:lstStyle/>
          <a:p>
            <a:pPr>
              <a:lnSpc>
                <a:spcPct val="90000"/>
              </a:lnSpc>
            </a:pPr>
            <a:r>
              <a:rPr lang="en-US" sz="3600"/>
              <a:t>Level 0 Updates: release</a:t>
            </a:r>
            <a:r>
              <a:rPr lang="en-US" sz="3600">
                <a:solidFill>
                  <a:srgbClr val="000000"/>
                </a:solidFill>
              </a:rPr>
              <a:t> 19.01</a:t>
            </a:r>
            <a:br>
              <a:rPr lang="en-US" sz="3600">
                <a:solidFill>
                  <a:srgbClr val="000000"/>
                </a:solidFill>
                <a:ea typeface="Cambria"/>
              </a:rPr>
            </a:br>
            <a:r>
              <a:rPr lang="en-US" sz="2400">
                <a:solidFill>
                  <a:srgbClr val="000000"/>
                </a:solidFill>
                <a:ea typeface="Cambria"/>
              </a:rPr>
              <a:t>Reminders: Notifications on expired credentials and incomplete security questions</a:t>
            </a:r>
            <a:br>
              <a:rPr lang="en-US" sz="3600">
                <a:ea typeface="Cambria"/>
              </a:rPr>
            </a:br>
            <a:endParaRPr lang="en-US" sz="2400" b="1">
              <a:solidFill>
                <a:srgbClr val="000000"/>
              </a:solidFill>
              <a:ea typeface="Cambria"/>
            </a:endParaRPr>
          </a:p>
        </p:txBody>
      </p:sp>
      <p:sp>
        <p:nvSpPr>
          <p:cNvPr id="4" name="Slide Number Placeholder 3"/>
          <p:cNvSpPr>
            <a:spLocks noGrp="1"/>
          </p:cNvSpPr>
          <p:nvPr>
            <p:ph type="sldNum" sz="quarter" idx="12"/>
          </p:nvPr>
        </p:nvSpPr>
        <p:spPr/>
        <p:txBody>
          <a:bodyPr anchor="ctr">
            <a:normAutofit/>
          </a:bodyPr>
          <a:lstStyle/>
          <a:p>
            <a:pPr>
              <a:spcAft>
                <a:spcPts val="600"/>
              </a:spcAft>
            </a:pPr>
            <a:fld id="{38BC901B-B5E4-4A47-8F67-5F155DBF4CDE}" type="slidenum">
              <a:rPr lang="en-US" smtClean="0"/>
              <a:pPr>
                <a:spcAft>
                  <a:spcPts val="600"/>
                </a:spcAft>
              </a:pPr>
              <a:t>16</a:t>
            </a:fld>
            <a:endParaRPr lang="en-US"/>
          </a:p>
        </p:txBody>
      </p:sp>
      <p:sp>
        <p:nvSpPr>
          <p:cNvPr id="3" name="Content Placeholder 2">
            <a:extLst>
              <a:ext uri="{FF2B5EF4-FFF2-40B4-BE49-F238E27FC236}">
                <a16:creationId xmlns:a16="http://schemas.microsoft.com/office/drawing/2014/main" id="{832FDF15-2DCC-50CE-C875-D2C6C09C9C6D}"/>
              </a:ext>
            </a:extLst>
          </p:cNvPr>
          <p:cNvSpPr>
            <a:spLocks noGrp="1"/>
          </p:cNvSpPr>
          <p:nvPr>
            <p:ph idx="1"/>
          </p:nvPr>
        </p:nvSpPr>
        <p:spPr>
          <a:xfrm>
            <a:off x="628575" y="1143244"/>
            <a:ext cx="9516754" cy="4157354"/>
          </a:xfrm>
        </p:spPr>
        <p:txBody>
          <a:bodyPr vert="horz" lIns="91440" tIns="45720" rIns="91440" bIns="45720" rtlCol="0" anchor="t">
            <a:noAutofit/>
          </a:bodyPr>
          <a:lstStyle/>
          <a:p>
            <a:pPr marL="114300" indent="0">
              <a:buNone/>
            </a:pPr>
            <a:r>
              <a:rPr lang="en-US" sz="1400" b="1" u="sng">
                <a:ea typeface="Calibri"/>
                <a:cs typeface="Calibri"/>
              </a:rPr>
              <a:t>EXPIRED</a:t>
            </a:r>
            <a:r>
              <a:rPr lang="en-US" sz="1400">
                <a:ea typeface="Calibri"/>
                <a:cs typeface="Calibri"/>
              </a:rPr>
              <a:t> </a:t>
            </a:r>
          </a:p>
          <a:p>
            <a:pPr marL="114300" indent="0">
              <a:buNone/>
            </a:pPr>
            <a:r>
              <a:rPr lang="en-US" sz="1400">
                <a:ea typeface="Calibri"/>
                <a:cs typeface="Calibri"/>
              </a:rPr>
              <a:t>Hello, </a:t>
            </a:r>
          </a:p>
          <a:p>
            <a:pPr marL="114300" indent="0">
              <a:buNone/>
            </a:pPr>
            <a:r>
              <a:rPr lang="en-US" sz="1400">
                <a:ea typeface="Calibri"/>
                <a:cs typeface="Calibri"/>
              </a:rPr>
              <a:t>This is a friendly reminder that the password for the Level 0 user account, with the following information, has expired: </a:t>
            </a:r>
          </a:p>
          <a:p>
            <a:pPr marL="114300" indent="0">
              <a:buNone/>
            </a:pPr>
            <a:r>
              <a:rPr lang="en-US" sz="1400">
                <a:ea typeface="Calibri"/>
                <a:cs typeface="Calibri"/>
              </a:rPr>
              <a:t>User Name: Mary Christmas </a:t>
            </a:r>
          </a:p>
          <a:p>
            <a:pPr marL="114300" indent="0">
              <a:buNone/>
            </a:pPr>
            <a:r>
              <a:rPr lang="en-US" sz="1400">
                <a:ea typeface="Calibri"/>
                <a:cs typeface="Calibri"/>
              </a:rPr>
              <a:t>Password Expired On: 2023-08-30 </a:t>
            </a:r>
          </a:p>
          <a:p>
            <a:pPr marL="114300" indent="0">
              <a:buNone/>
            </a:pPr>
            <a:r>
              <a:rPr lang="en-US" sz="1400">
                <a:ea typeface="Calibri"/>
                <a:cs typeface="Calibri"/>
              </a:rPr>
              <a:t>You may reset your password at any time by going to your Level 0 website.  </a:t>
            </a:r>
          </a:p>
          <a:p>
            <a:pPr marL="114300" indent="0">
              <a:buNone/>
            </a:pPr>
            <a:r>
              <a:rPr lang="en-US" sz="1400">
                <a:ea typeface="Calibri"/>
                <a:cs typeface="Calibri"/>
              </a:rPr>
              <a:t>  </a:t>
            </a:r>
          </a:p>
          <a:p>
            <a:pPr marL="114300" indent="0">
              <a:buNone/>
            </a:pPr>
            <a:r>
              <a:rPr lang="en-US" sz="1400">
                <a:ea typeface="Calibri"/>
                <a:cs typeface="Calibri"/>
              </a:rPr>
              <a:t>Thank You </a:t>
            </a:r>
          </a:p>
          <a:p>
            <a:pPr marL="114300" indent="0">
              <a:buNone/>
            </a:pPr>
            <a:r>
              <a:rPr lang="en-US" sz="1400">
                <a:solidFill>
                  <a:srgbClr val="242424"/>
                </a:solidFill>
                <a:ea typeface="Calibri"/>
                <a:cs typeface="Calibri"/>
              </a:rPr>
              <a:t>  </a:t>
            </a:r>
            <a:endParaRPr lang="en-US" sz="1400">
              <a:ea typeface="Calibri"/>
              <a:cs typeface="Calibri"/>
            </a:endParaRPr>
          </a:p>
          <a:p>
            <a:pPr marL="114300" indent="0">
              <a:buNone/>
            </a:pPr>
            <a:r>
              <a:rPr lang="en-US" sz="1400" b="1" u="sng">
                <a:ea typeface="Calibri"/>
                <a:cs typeface="Calibri"/>
              </a:rPr>
              <a:t>ABOUT TO EXPIRE</a:t>
            </a:r>
            <a:endParaRPr lang="en-US" sz="1400">
              <a:ea typeface="Calibri"/>
              <a:cs typeface="Calibri"/>
            </a:endParaRPr>
          </a:p>
          <a:p>
            <a:pPr marL="114300" indent="0">
              <a:buNone/>
            </a:pPr>
            <a:r>
              <a:rPr lang="en-US" sz="1400">
                <a:ea typeface="Calibri"/>
                <a:cs typeface="Calibri"/>
              </a:rPr>
              <a:t>Hello,  </a:t>
            </a:r>
          </a:p>
          <a:p>
            <a:pPr marL="114300" indent="0">
              <a:buNone/>
            </a:pPr>
            <a:r>
              <a:rPr lang="en-US" sz="1400">
                <a:ea typeface="Calibri"/>
                <a:cs typeface="Calibri"/>
              </a:rPr>
              <a:t>This is a friendly reminder that the password for the Level 0 user account, with the following information, is about to expire:  </a:t>
            </a:r>
          </a:p>
          <a:p>
            <a:pPr marL="114300" indent="0">
              <a:buNone/>
            </a:pPr>
            <a:r>
              <a:rPr lang="en-US" sz="1400">
                <a:ea typeface="Calibri"/>
                <a:cs typeface="Calibri"/>
              </a:rPr>
              <a:t>User Name: John Doe  </a:t>
            </a:r>
          </a:p>
          <a:p>
            <a:pPr marL="114300" indent="0">
              <a:buNone/>
            </a:pPr>
            <a:r>
              <a:rPr lang="en-US" sz="1400">
                <a:ea typeface="Calibri"/>
                <a:cs typeface="Calibri"/>
              </a:rPr>
              <a:t>Password Will Expire On: 2023-12-10 </a:t>
            </a:r>
          </a:p>
          <a:p>
            <a:pPr marL="114300" indent="0">
              <a:buNone/>
            </a:pPr>
            <a:r>
              <a:rPr lang="en-US" sz="1400">
                <a:ea typeface="Calibri"/>
                <a:cs typeface="Calibri"/>
              </a:rPr>
              <a:t>You may reset your password at any time by going to your Level 0 website.  </a:t>
            </a:r>
          </a:p>
          <a:p>
            <a:pPr marL="114300" indent="0">
              <a:buNone/>
            </a:pPr>
            <a:r>
              <a:rPr lang="en-US" sz="1400">
                <a:ea typeface="Calibri"/>
                <a:cs typeface="Calibri"/>
              </a:rPr>
              <a:t>   </a:t>
            </a:r>
          </a:p>
          <a:p>
            <a:pPr marL="114300" indent="0">
              <a:buNone/>
            </a:pPr>
            <a:r>
              <a:rPr lang="en-US" sz="1400">
                <a:ea typeface="Calibri"/>
                <a:cs typeface="Calibri"/>
              </a:rPr>
              <a:t>Thank You </a:t>
            </a:r>
          </a:p>
          <a:p>
            <a:endParaRPr lang="en-US">
              <a:ea typeface="Calibri"/>
              <a:cs typeface="Calibri"/>
            </a:endParaRPr>
          </a:p>
        </p:txBody>
      </p:sp>
    </p:spTree>
    <p:extLst>
      <p:ext uri="{BB962C8B-B14F-4D97-AF65-F5344CB8AC3E}">
        <p14:creationId xmlns:p14="http://schemas.microsoft.com/office/powerpoint/2010/main" val="311681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7391400" cy="1143000"/>
          </a:xfrm>
        </p:spPr>
        <p:txBody>
          <a:bodyPr>
            <a:normAutofit/>
          </a:bodyPr>
          <a:lstStyle/>
          <a:p>
            <a:r>
              <a:rPr lang="en-US" sz="4400"/>
              <a:t>Questions?</a:t>
            </a:r>
            <a:endParaRPr lang="en-US" sz="3600"/>
          </a:p>
        </p:txBody>
      </p:sp>
      <p:sp>
        <p:nvSpPr>
          <p:cNvPr id="4" name="Slide Number Placeholder 3"/>
          <p:cNvSpPr>
            <a:spLocks noGrp="1"/>
          </p:cNvSpPr>
          <p:nvPr>
            <p:ph type="sldNum" sz="quarter" idx="12"/>
          </p:nvPr>
        </p:nvSpPr>
        <p:spPr/>
        <p:txBody>
          <a:bodyPr/>
          <a:lstStyle/>
          <a:p>
            <a:fld id="{38BC901B-B5E4-4A47-8F67-5F155DBF4CDE}" type="slidenum">
              <a:rPr lang="en-US" smtClean="0"/>
              <a:pPr/>
              <a:t>17</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pic>
        <p:nvPicPr>
          <p:cNvPr id="5" name="Content Placeholder 4" descr="Cartoon Smiley Questions · Image gratuite sur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9380" y="1600200"/>
            <a:ext cx="6463640" cy="4800600"/>
          </a:xfrm>
        </p:spPr>
      </p:pic>
    </p:spTree>
    <p:extLst>
      <p:ext uri="{BB962C8B-B14F-4D97-AF65-F5344CB8AC3E}">
        <p14:creationId xmlns:p14="http://schemas.microsoft.com/office/powerpoint/2010/main" val="80568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t>Pupils with Disabilities Reporting</a:t>
            </a:r>
          </a:p>
        </p:txBody>
      </p:sp>
      <p:sp>
        <p:nvSpPr>
          <p:cNvPr id="4" name="Slide Number Placeholder 3"/>
          <p:cNvSpPr>
            <a:spLocks noGrp="1"/>
          </p:cNvSpPr>
          <p:nvPr>
            <p:ph type="sldNum" sz="quarter" idx="12"/>
          </p:nvPr>
        </p:nvSpPr>
        <p:spPr/>
        <p:txBody>
          <a:bodyPr/>
          <a:lstStyle/>
          <a:p>
            <a:fld id="{38BC901B-B5E4-4A47-8F67-5F155DBF4CDE}" type="slidenum">
              <a:rPr lang="en-US" smtClean="0"/>
              <a:pPr/>
              <a:t>18</a:t>
            </a:fld>
            <a:endParaRPr lang="en-US"/>
          </a:p>
        </p:txBody>
      </p:sp>
    </p:spTree>
    <p:extLst>
      <p:ext uri="{BB962C8B-B14F-4D97-AF65-F5344CB8AC3E}">
        <p14:creationId xmlns:p14="http://schemas.microsoft.com/office/powerpoint/2010/main" val="292376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938" y="1600200"/>
            <a:ext cx="8921262" cy="5029200"/>
          </a:xfrm>
        </p:spPr>
        <p:txBody>
          <a:bodyPr vert="horz" lIns="91440" tIns="45720" rIns="91440" bIns="45720" rtlCol="0" anchor="t">
            <a:normAutofit fontScale="92500" lnSpcReduction="10000"/>
          </a:bodyPr>
          <a:lstStyle/>
          <a:p>
            <a:pPr marL="0" indent="0">
              <a:buNone/>
            </a:pPr>
            <a:r>
              <a:rPr lang="en-US" sz="2800" b="1"/>
              <a:t>October Snapshot Reporting:</a:t>
            </a:r>
          </a:p>
          <a:p>
            <a:pPr marL="0" indent="0">
              <a:buNone/>
            </a:pPr>
            <a:r>
              <a:rPr lang="en-US" sz="2800" b="1"/>
              <a:t>Requires Certification of VR’s 1-6, and VR 8</a:t>
            </a:r>
            <a:endParaRPr lang="en-US" sz="2800" b="1">
              <a:cs typeface="Calibri"/>
            </a:endParaRPr>
          </a:p>
          <a:p>
            <a:pPr marL="0" indent="0">
              <a:buNone/>
            </a:pPr>
            <a:r>
              <a:rPr lang="en-US" sz="2000"/>
              <a:t>Certification in the PD Data System is </a:t>
            </a:r>
            <a:r>
              <a:rPr lang="en-US" sz="2000" b="1">
                <a:solidFill>
                  <a:srgbClr val="FF0000"/>
                </a:solidFill>
                <a:highlight>
                  <a:srgbClr val="FFFF00"/>
                </a:highlight>
              </a:rPr>
              <a:t>DUE January 15th</a:t>
            </a:r>
            <a:r>
              <a:rPr lang="en-US" sz="2000" b="1">
                <a:solidFill>
                  <a:srgbClr val="FF0000"/>
                </a:solidFill>
              </a:rPr>
              <a:t>, 2024</a:t>
            </a:r>
            <a:endParaRPr lang="en-US" sz="1800">
              <a:solidFill>
                <a:srgbClr val="000000"/>
              </a:solidFill>
            </a:endParaRPr>
          </a:p>
          <a:p>
            <a:pPr marL="0" indent="0">
              <a:buNone/>
            </a:pPr>
            <a:r>
              <a:rPr lang="en-US" sz="1800"/>
              <a:t>LAST upload to Level 0 to make PD System in time: </a:t>
            </a:r>
            <a:r>
              <a:rPr lang="en-US" sz="1800" b="1">
                <a:solidFill>
                  <a:srgbClr val="FF0000"/>
                </a:solidFill>
              </a:rPr>
              <a:t>Thursday, January 11th</a:t>
            </a:r>
            <a:br>
              <a:rPr lang="en-US" sz="1800" b="1">
                <a:solidFill>
                  <a:srgbClr val="FF0000"/>
                </a:solidFill>
              </a:rPr>
            </a:br>
            <a:endParaRPr lang="en-US" sz="1800">
              <a:cs typeface="Calibri"/>
            </a:endParaRPr>
          </a:p>
          <a:p>
            <a:pPr indent="-342900"/>
            <a:r>
              <a:rPr lang="en-US" sz="2800"/>
              <a:t>Required Data:</a:t>
            </a:r>
            <a:endParaRPr lang="en-US" sz="2800">
              <a:cs typeface="Calibri"/>
            </a:endParaRPr>
          </a:p>
          <a:p>
            <a:pPr marL="822960" lvl="3"/>
            <a:r>
              <a:rPr lang="en-US" sz="2200" b="1" u="sng">
                <a:solidFill>
                  <a:srgbClr val="0070C0"/>
                </a:solidFill>
              </a:rPr>
              <a:t>Demographics/Enrollment</a:t>
            </a:r>
            <a:r>
              <a:rPr lang="en-US" sz="2200" b="1">
                <a:solidFill>
                  <a:srgbClr val="0070C0"/>
                </a:solidFill>
              </a:rPr>
              <a:t>	</a:t>
            </a:r>
            <a:endParaRPr lang="en-US" sz="2200">
              <a:solidFill>
                <a:srgbClr val="FF0000"/>
              </a:solidFill>
            </a:endParaRPr>
          </a:p>
          <a:p>
            <a:pPr marL="822960" lvl="3"/>
            <a:r>
              <a:rPr lang="en-US" sz="2200" b="1" u="sng">
                <a:solidFill>
                  <a:srgbClr val="0070C0"/>
                </a:solidFill>
              </a:rPr>
              <a:t>Type of Disability</a:t>
            </a:r>
            <a:r>
              <a:rPr lang="en-US" sz="2200" b="1">
                <a:solidFill>
                  <a:srgbClr val="0070C0"/>
                </a:solidFill>
              </a:rPr>
              <a:t> 	</a:t>
            </a:r>
            <a:endParaRPr lang="en-US" sz="2200">
              <a:solidFill>
                <a:srgbClr val="FF0000"/>
              </a:solidFill>
              <a:cs typeface="Calibri"/>
            </a:endParaRPr>
          </a:p>
          <a:p>
            <a:pPr marL="822960" lvl="3"/>
            <a:r>
              <a:rPr lang="en-US" sz="2200" b="1" u="sng">
                <a:solidFill>
                  <a:srgbClr val="0070C0"/>
                </a:solidFill>
              </a:rPr>
              <a:t>October Snapshot</a:t>
            </a:r>
            <a:endParaRPr lang="en-US" sz="2200">
              <a:solidFill>
                <a:srgbClr val="0070C0"/>
              </a:solidFill>
              <a:cs typeface="Calibri"/>
            </a:endParaRPr>
          </a:p>
          <a:p>
            <a:pPr marL="868680" lvl="4" indent="0">
              <a:buNone/>
            </a:pPr>
            <a:r>
              <a:rPr lang="en-US" sz="2000"/>
              <a:t>Included: Students with an IEP in effect on BEDS day, </a:t>
            </a:r>
            <a:r>
              <a:rPr lang="en-US" sz="2000" u="sng"/>
              <a:t>and</a:t>
            </a:r>
            <a:r>
              <a:rPr lang="en-US" sz="2000"/>
              <a:t> with programs or related services that span BEDS day </a:t>
            </a:r>
            <a:r>
              <a:rPr lang="en-US" sz="2000">
                <a:solidFill>
                  <a:srgbClr val="FF0000"/>
                </a:solidFill>
              </a:rPr>
              <a:t>10/4/23</a:t>
            </a:r>
            <a:endParaRPr lang="en-US" sz="2000">
              <a:solidFill>
                <a:srgbClr val="FF0000"/>
              </a:solidFill>
              <a:cs typeface="Calibri"/>
            </a:endParaRPr>
          </a:p>
          <a:p>
            <a:pPr marL="868680" lvl="4" indent="0">
              <a:buNone/>
            </a:pPr>
            <a:endParaRPr lang="en-US" sz="2000">
              <a:solidFill>
                <a:srgbClr val="FF0000"/>
              </a:solidFill>
            </a:endParaRPr>
          </a:p>
          <a:p>
            <a:pPr marL="320040" lvl="2" indent="0" algn="ctr">
              <a:buNone/>
            </a:pPr>
            <a:r>
              <a:rPr lang="en-US" sz="2400">
                <a:solidFill>
                  <a:srgbClr val="FF0000"/>
                </a:solidFill>
              </a:rPr>
              <a:t>See VR1-9 PD Verifications Table handout for inclusion criteria and entities that need to certify</a:t>
            </a:r>
            <a:endParaRPr lang="en-US" sz="2400"/>
          </a:p>
        </p:txBody>
      </p:sp>
      <p:sp>
        <p:nvSpPr>
          <p:cNvPr id="4" name="Slide Number Placeholder 3"/>
          <p:cNvSpPr>
            <a:spLocks noGrp="1"/>
          </p:cNvSpPr>
          <p:nvPr>
            <p:ph type="sldNum" sz="quarter" idx="12"/>
          </p:nvPr>
        </p:nvSpPr>
        <p:spPr/>
        <p:txBody>
          <a:bodyPr/>
          <a:lstStyle/>
          <a:p>
            <a:fld id="{38BC901B-B5E4-4A47-8F67-5F155DBF4CDE}" type="slidenum">
              <a:rPr lang="en-US" smtClean="0"/>
              <a:pPr/>
              <a:t>19</a:t>
            </a:fld>
            <a:endParaRPr lang="en-US"/>
          </a:p>
        </p:txBody>
      </p:sp>
      <p:sp>
        <p:nvSpPr>
          <p:cNvPr id="6" name="Title 1">
            <a:extLst>
              <a:ext uri="{FF2B5EF4-FFF2-40B4-BE49-F238E27FC236}">
                <a16:creationId xmlns:a16="http://schemas.microsoft.com/office/drawing/2014/main" id="{31B4A87C-98E8-4F23-8708-F3BC58598748}"/>
              </a:ext>
            </a:extLst>
          </p:cNvPr>
          <p:cNvSpPr>
            <a:spLocks noGrp="1"/>
          </p:cNvSpPr>
          <p:nvPr>
            <p:ph type="title"/>
          </p:nvPr>
        </p:nvSpPr>
        <p:spPr>
          <a:xfrm>
            <a:off x="609600" y="274638"/>
            <a:ext cx="10160000" cy="1143000"/>
          </a:xfrm>
        </p:spPr>
        <p:txBody>
          <a:bodyPr>
            <a:normAutofit/>
          </a:bodyPr>
          <a:lstStyle/>
          <a:p>
            <a:r>
              <a:rPr lang="en-US"/>
              <a:t>PD BEDS Reporting</a:t>
            </a:r>
          </a:p>
        </p:txBody>
      </p:sp>
    </p:spTree>
    <p:extLst>
      <p:ext uri="{BB962C8B-B14F-4D97-AF65-F5344CB8AC3E}">
        <p14:creationId xmlns:p14="http://schemas.microsoft.com/office/powerpoint/2010/main" val="283652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lstStyle/>
          <a:p>
            <a:r>
              <a:rPr lang="en-US"/>
              <a:t>Agenda</a:t>
            </a:r>
          </a:p>
        </p:txBody>
      </p:sp>
      <p:sp>
        <p:nvSpPr>
          <p:cNvPr id="3" name="Content Placeholder 2"/>
          <p:cNvSpPr>
            <a:spLocks noGrp="1"/>
          </p:cNvSpPr>
          <p:nvPr>
            <p:ph idx="1"/>
          </p:nvPr>
        </p:nvSpPr>
        <p:spPr>
          <a:xfrm>
            <a:off x="609600" y="1600200"/>
            <a:ext cx="10160000" cy="4800600"/>
          </a:xfrm>
        </p:spPr>
        <p:txBody>
          <a:bodyPr vert="horz" lIns="91440" tIns="45720" rIns="91440" bIns="45720" numCol="1" rtlCol="0" anchor="t">
            <a:normAutofit fontScale="85000" lnSpcReduction="20000"/>
          </a:bodyPr>
          <a:lstStyle/>
          <a:p>
            <a:pPr marL="777240" lvl="2" indent="0">
              <a:buNone/>
            </a:pPr>
            <a:r>
              <a:rPr lang="en-US" sz="2000" b="1"/>
              <a:t>State Reporting</a:t>
            </a:r>
            <a:endParaRPr lang="en-US" sz="2000" b="1">
              <a:cs typeface="Calibri"/>
            </a:endParaRPr>
          </a:p>
          <a:p>
            <a:pPr lvl="2"/>
            <a:r>
              <a:rPr lang="en-US"/>
              <a:t>23-24 BEDS Day Reporting</a:t>
            </a:r>
            <a:endParaRPr lang="en-US">
              <a:cs typeface="Calibri"/>
            </a:endParaRPr>
          </a:p>
          <a:p>
            <a:pPr lvl="2"/>
            <a:r>
              <a:rPr lang="en-US">
                <a:cs typeface="Calibri"/>
              </a:rPr>
              <a:t>23-24 Student Digital Resources Survey</a:t>
            </a:r>
            <a:endParaRPr lang="en-US">
              <a:ea typeface="Calibri"/>
              <a:cs typeface="Calibri"/>
            </a:endParaRPr>
          </a:p>
          <a:p>
            <a:pPr lvl="2">
              <a:buClr>
                <a:srgbClr val="AC956E"/>
              </a:buClr>
            </a:pPr>
            <a:r>
              <a:rPr lang="en-US">
                <a:cs typeface="Calibri"/>
              </a:rPr>
              <a:t>23-24 CIA/SCEE </a:t>
            </a:r>
            <a:endParaRPr lang="en-US">
              <a:ea typeface="Calibri"/>
              <a:cs typeface="Calibri"/>
            </a:endParaRPr>
          </a:p>
          <a:p>
            <a:pPr lvl="2">
              <a:buClr>
                <a:srgbClr val="AC956E"/>
              </a:buClr>
            </a:pPr>
            <a:r>
              <a:rPr lang="en-US">
                <a:cs typeface="Calibri"/>
              </a:rPr>
              <a:t>NYSESLAT Pre-ID</a:t>
            </a:r>
            <a:endParaRPr lang="en-US">
              <a:ea typeface="Calibri"/>
              <a:cs typeface="Calibri"/>
            </a:endParaRPr>
          </a:p>
          <a:p>
            <a:pPr marL="777240" lvl="2" indent="0">
              <a:buClr>
                <a:srgbClr val="AC956E"/>
              </a:buClr>
              <a:buNone/>
            </a:pPr>
            <a:endParaRPr lang="en-US"/>
          </a:p>
          <a:p>
            <a:pPr marL="411480" lvl="1" indent="0">
              <a:buNone/>
            </a:pPr>
            <a:r>
              <a:rPr lang="en-US" b="1"/>
              <a:t>      Level 0 Updates</a:t>
            </a:r>
            <a:endParaRPr lang="en-US" b="1">
              <a:cs typeface="Calibri"/>
            </a:endParaRPr>
          </a:p>
          <a:p>
            <a:pPr marL="411480" lvl="1" indent="0">
              <a:buNone/>
            </a:pPr>
            <a:endParaRPr lang="en-US" b="1"/>
          </a:p>
          <a:p>
            <a:pPr marL="411480" lvl="1" indent="274320">
              <a:buNone/>
            </a:pPr>
            <a:r>
              <a:rPr lang="en-US" b="1"/>
              <a:t>PD Reporting</a:t>
            </a:r>
            <a:endParaRPr lang="en-US" b="1">
              <a:cs typeface="Calibri"/>
            </a:endParaRPr>
          </a:p>
          <a:p>
            <a:pPr lvl="2"/>
            <a:r>
              <a:rPr lang="en-US"/>
              <a:t>Jan Reporting</a:t>
            </a:r>
            <a:endParaRPr lang="en-US">
              <a:cs typeface="Calibri"/>
            </a:endParaRPr>
          </a:p>
          <a:p>
            <a:pPr lvl="2"/>
            <a:r>
              <a:rPr lang="en-US">
                <a:cs typeface="Calibri"/>
              </a:rPr>
              <a:t>Special Ed. Events Reporting Update</a:t>
            </a:r>
            <a:endParaRPr lang="en-US">
              <a:ea typeface="Calibri"/>
              <a:cs typeface="Calibri"/>
            </a:endParaRPr>
          </a:p>
          <a:p>
            <a:pPr lvl="2">
              <a:buClr>
                <a:srgbClr val="AC956E"/>
              </a:buClr>
            </a:pPr>
            <a:endParaRPr lang="en-US"/>
          </a:p>
          <a:p>
            <a:pPr marL="411480" lvl="1" indent="0">
              <a:buNone/>
            </a:pPr>
            <a:r>
              <a:rPr lang="en-US" b="1"/>
              <a:t>      SED Testing Updates</a:t>
            </a:r>
            <a:endParaRPr lang="en-US" b="1">
              <a:cs typeface="Calibri"/>
            </a:endParaRPr>
          </a:p>
          <a:p>
            <a:pPr lvl="2"/>
            <a:r>
              <a:rPr lang="en-US">
                <a:cs typeface="Calibri"/>
              </a:rPr>
              <a:t>3-8 Testing</a:t>
            </a:r>
            <a:endParaRPr lang="en-US">
              <a:ea typeface="Calibri"/>
              <a:cs typeface="Calibri"/>
            </a:endParaRPr>
          </a:p>
          <a:p>
            <a:pPr lvl="2"/>
            <a:r>
              <a:rPr lang="en-US">
                <a:cs typeface="Calibri"/>
              </a:rPr>
              <a:t>January Regents</a:t>
            </a:r>
            <a:endParaRPr lang="en-US">
              <a:ea typeface="Calibri"/>
              <a:cs typeface="Calibri"/>
            </a:endParaRPr>
          </a:p>
          <a:p>
            <a:pPr lvl="2"/>
            <a:endParaRPr lang="en-US">
              <a:ea typeface="+mn-lt"/>
              <a:cs typeface="+mn-lt"/>
            </a:endParaRPr>
          </a:p>
          <a:p>
            <a:pPr marL="777240" lvl="2" indent="0">
              <a:buNone/>
            </a:pPr>
            <a:r>
              <a:rPr lang="en-US" sz="2000" b="1">
                <a:ea typeface="+mn-lt"/>
                <a:cs typeface="+mn-lt"/>
              </a:rPr>
              <a:t>Student Digital Resource Survey</a:t>
            </a:r>
            <a:endParaRPr lang="en-US">
              <a:ea typeface="+mn-lt"/>
              <a:cs typeface="+mn-lt"/>
            </a:endParaRPr>
          </a:p>
          <a:p>
            <a:pPr marL="777240" lvl="2" indent="0">
              <a:buNone/>
            </a:pPr>
            <a:endParaRPr lang="en-US" b="1">
              <a:ea typeface="+mn-lt"/>
              <a:cs typeface="+mn-lt"/>
            </a:endParaRPr>
          </a:p>
          <a:p>
            <a:pPr marL="777240" lvl="2" indent="0">
              <a:buNone/>
            </a:pPr>
            <a:r>
              <a:rPr lang="en-US" sz="1900" b="1">
                <a:ea typeface="+mn-lt"/>
                <a:cs typeface="+mn-lt"/>
              </a:rPr>
              <a:t>Level 1 Updates</a:t>
            </a:r>
            <a:endParaRPr lang="en-US" sz="1900">
              <a:cs typeface="Calibri"/>
            </a:endParaRPr>
          </a:p>
          <a:p>
            <a:endParaRPr lang="en-US"/>
          </a:p>
          <a:p>
            <a:pPr lvl="1"/>
            <a:endParaRPr lang="en-US"/>
          </a:p>
          <a:p>
            <a:pPr lvl="1"/>
            <a:endParaRPr lang="en-US"/>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2</a:t>
            </a:fld>
            <a:endParaRPr lang="en-US"/>
          </a:p>
        </p:txBody>
      </p:sp>
    </p:spTree>
    <p:extLst>
      <p:ext uri="{BB962C8B-B14F-4D97-AF65-F5344CB8AC3E}">
        <p14:creationId xmlns:p14="http://schemas.microsoft.com/office/powerpoint/2010/main" val="1771562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160000" cy="1143000"/>
          </a:xfrm>
        </p:spPr>
        <p:txBody>
          <a:bodyPr anchor="ctr">
            <a:normAutofit/>
          </a:bodyPr>
          <a:lstStyle/>
          <a:p>
            <a:r>
              <a:rPr lang="en-US"/>
              <a:t>PD Reporting: Verification Reports - L1</a:t>
            </a:r>
          </a:p>
        </p:txBody>
      </p:sp>
      <p:sp>
        <p:nvSpPr>
          <p:cNvPr id="3" name="Content Placeholder 2"/>
          <p:cNvSpPr>
            <a:spLocks noGrp="1"/>
          </p:cNvSpPr>
          <p:nvPr>
            <p:ph sz="half" idx="1"/>
          </p:nvPr>
        </p:nvSpPr>
        <p:spPr>
          <a:xfrm>
            <a:off x="609600" y="1536192"/>
            <a:ext cx="10047514" cy="4590288"/>
          </a:xfrm>
        </p:spPr>
        <p:txBody>
          <a:bodyPr vert="horz" lIns="91440" tIns="45720" rIns="91440" bIns="45720" rtlCol="0" anchor="t">
            <a:normAutofit/>
          </a:bodyPr>
          <a:lstStyle/>
          <a:p>
            <a:pPr>
              <a:lnSpc>
                <a:spcPct val="90000"/>
              </a:lnSpc>
            </a:pPr>
            <a:r>
              <a:rPr lang="en-US" sz="2400">
                <a:cs typeface="Calibri"/>
              </a:rPr>
              <a:t>Verification Reports &gt; 9) NYSAA and Special Education &gt; </a:t>
            </a:r>
            <a:r>
              <a:rPr lang="en-US" sz="2400" b="1">
                <a:cs typeface="Calibri"/>
              </a:rPr>
              <a:t>Special Ed Snapshot Student List </a:t>
            </a:r>
            <a:br>
              <a:rPr lang="en-US" sz="2400" b="1">
                <a:cs typeface="Calibri"/>
              </a:rPr>
            </a:br>
            <a:endParaRPr lang="en-US" sz="2400" b="1">
              <a:cs typeface="Calibri"/>
            </a:endParaRPr>
          </a:p>
          <a:p>
            <a:pPr>
              <a:lnSpc>
                <a:spcPct val="90000"/>
              </a:lnSpc>
            </a:pPr>
            <a:endParaRPr lang="en-US" sz="2400">
              <a:cs typeface="Calibri"/>
            </a:endParaRPr>
          </a:p>
          <a:p>
            <a:pPr>
              <a:lnSpc>
                <a:spcPct val="90000"/>
              </a:lnSpc>
            </a:pPr>
            <a:r>
              <a:rPr lang="en-US" sz="2400">
                <a:cs typeface="Calibri"/>
              </a:rPr>
              <a:t>Verification Reports &gt; 9) NYSAA and Special Education &gt; </a:t>
            </a:r>
            <a:r>
              <a:rPr lang="en-US" sz="2400" b="1">
                <a:cs typeface="Calibri"/>
              </a:rPr>
              <a:t>Special Ed Snapshot Verification Report </a:t>
            </a:r>
            <a:br>
              <a:rPr lang="en-US" sz="2400" b="1">
                <a:cs typeface="Calibri"/>
              </a:rPr>
            </a:br>
            <a:endParaRPr lang="en-US" sz="2400" b="1">
              <a:cs typeface="Calibri"/>
            </a:endParaRPr>
          </a:p>
          <a:p>
            <a:pPr>
              <a:lnSpc>
                <a:spcPct val="90000"/>
              </a:lnSpc>
            </a:pPr>
            <a:endParaRPr lang="en-US" sz="2400" b="1">
              <a:cs typeface="Calibri"/>
            </a:endParaRPr>
          </a:p>
          <a:p>
            <a:pPr>
              <a:lnSpc>
                <a:spcPct val="90000"/>
              </a:lnSpc>
            </a:pPr>
            <a:endParaRPr lang="en-US" sz="2400" b="1">
              <a:cs typeface="Calibri"/>
            </a:endParaRPr>
          </a:p>
        </p:txBody>
      </p:sp>
      <p:sp>
        <p:nvSpPr>
          <p:cNvPr id="4" name="Slide Number Placeholder 3"/>
          <p:cNvSpPr>
            <a:spLocks noGrp="1"/>
          </p:cNvSpPr>
          <p:nvPr>
            <p:ph type="sldNum" sz="quarter" idx="12"/>
          </p:nvPr>
        </p:nvSpPr>
        <p:spPr>
          <a:xfrm>
            <a:off x="11375717" y="5648960"/>
            <a:ext cx="731520" cy="396240"/>
          </a:xfrm>
        </p:spPr>
        <p:txBody>
          <a:bodyPr anchor="ctr">
            <a:normAutofit/>
          </a:bodyPr>
          <a:lstStyle/>
          <a:p>
            <a:pPr>
              <a:spcAft>
                <a:spcPts val="600"/>
              </a:spcAft>
            </a:pPr>
            <a:fld id="{38BC901B-B5E4-4A47-8F67-5F155DBF4CDE}" type="slidenum">
              <a:rPr lang="en-US" smtClean="0"/>
              <a:pPr>
                <a:spcAft>
                  <a:spcPts val="600"/>
                </a:spcAft>
              </a:pPr>
              <a:t>20</a:t>
            </a:fld>
            <a:endParaRPr lang="en-US"/>
          </a:p>
        </p:txBody>
      </p:sp>
      <p:pic>
        <p:nvPicPr>
          <p:cNvPr id="10" name="Picture 9">
            <a:extLst>
              <a:ext uri="{FF2B5EF4-FFF2-40B4-BE49-F238E27FC236}">
                <a16:creationId xmlns:a16="http://schemas.microsoft.com/office/drawing/2014/main" id="{B3549759-E27A-00BB-319E-1C606D5ABE8B}"/>
              </a:ext>
            </a:extLst>
          </p:cNvPr>
          <p:cNvPicPr>
            <a:picLocks noChangeAspect="1"/>
          </p:cNvPicPr>
          <p:nvPr/>
        </p:nvPicPr>
        <p:blipFill>
          <a:blip r:embed="rId3"/>
          <a:stretch>
            <a:fillRect/>
          </a:stretch>
        </p:blipFill>
        <p:spPr>
          <a:xfrm>
            <a:off x="351001" y="3831336"/>
            <a:ext cx="11390476" cy="628571"/>
          </a:xfrm>
          <a:prstGeom prst="rect">
            <a:avLst/>
          </a:prstGeom>
        </p:spPr>
      </p:pic>
      <p:pic>
        <p:nvPicPr>
          <p:cNvPr id="5" name="Picture 4">
            <a:extLst>
              <a:ext uri="{FF2B5EF4-FFF2-40B4-BE49-F238E27FC236}">
                <a16:creationId xmlns:a16="http://schemas.microsoft.com/office/drawing/2014/main" id="{310847E0-DF77-6AFA-EB14-77F44BBFE3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4127"/>
          <a:stretch/>
        </p:blipFill>
        <p:spPr bwMode="auto">
          <a:xfrm>
            <a:off x="2128443" y="4409617"/>
            <a:ext cx="7009827" cy="21591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 up of a text&#10;&#10;Description automatically generated">
            <a:extLst>
              <a:ext uri="{FF2B5EF4-FFF2-40B4-BE49-F238E27FC236}">
                <a16:creationId xmlns:a16="http://schemas.microsoft.com/office/drawing/2014/main" id="{2B585380-DA4F-CE8A-3DD8-2DC5667A8CFF}"/>
              </a:ext>
            </a:extLst>
          </p:cNvPr>
          <p:cNvPicPr>
            <a:picLocks noChangeAspect="1"/>
          </p:cNvPicPr>
          <p:nvPr/>
        </p:nvPicPr>
        <p:blipFill>
          <a:blip r:embed="rId5"/>
          <a:stretch>
            <a:fillRect/>
          </a:stretch>
        </p:blipFill>
        <p:spPr>
          <a:xfrm>
            <a:off x="375007" y="2276888"/>
            <a:ext cx="10825537" cy="634671"/>
          </a:xfrm>
          <a:prstGeom prst="rect">
            <a:avLst/>
          </a:prstGeom>
        </p:spPr>
      </p:pic>
    </p:spTree>
    <p:extLst>
      <p:ext uri="{BB962C8B-B14F-4D97-AF65-F5344CB8AC3E}">
        <p14:creationId xmlns:p14="http://schemas.microsoft.com/office/powerpoint/2010/main" val="211301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160000" cy="1143000"/>
          </a:xfrm>
        </p:spPr>
        <p:txBody>
          <a:bodyPr anchor="ctr">
            <a:normAutofit/>
          </a:bodyPr>
          <a:lstStyle/>
          <a:p>
            <a:r>
              <a:rPr lang="en-US"/>
              <a:t>PD Reporting: Verification Reports - L1</a:t>
            </a:r>
          </a:p>
        </p:txBody>
      </p:sp>
      <p:sp>
        <p:nvSpPr>
          <p:cNvPr id="3" name="Content Placeholder 2"/>
          <p:cNvSpPr>
            <a:spLocks noGrp="1"/>
          </p:cNvSpPr>
          <p:nvPr>
            <p:ph sz="half" idx="1"/>
          </p:nvPr>
        </p:nvSpPr>
        <p:spPr>
          <a:xfrm>
            <a:off x="609600" y="1536192"/>
            <a:ext cx="10047514" cy="4590288"/>
          </a:xfrm>
        </p:spPr>
        <p:txBody>
          <a:bodyPr vert="horz" lIns="91440" tIns="45720" rIns="91440" bIns="45720" rtlCol="0" anchor="t">
            <a:normAutofit/>
          </a:bodyPr>
          <a:lstStyle/>
          <a:p>
            <a:pPr>
              <a:lnSpc>
                <a:spcPct val="90000"/>
              </a:lnSpc>
            </a:pPr>
            <a:r>
              <a:rPr lang="en-US" sz="2400">
                <a:cs typeface="Calibri"/>
              </a:rPr>
              <a:t>Verification Reports &gt; 9) NYSAA and Special Education &gt; </a:t>
            </a:r>
            <a:r>
              <a:rPr lang="en-US" sz="2400" b="1">
                <a:cs typeface="Calibri"/>
              </a:rPr>
              <a:t>Special Ed Snapshot Summary Report </a:t>
            </a:r>
          </a:p>
          <a:p>
            <a:pPr>
              <a:lnSpc>
                <a:spcPct val="90000"/>
              </a:lnSpc>
            </a:pPr>
            <a:endParaRPr lang="en-US" sz="2400" b="1">
              <a:cs typeface="Calibri"/>
            </a:endParaRPr>
          </a:p>
        </p:txBody>
      </p:sp>
      <p:sp>
        <p:nvSpPr>
          <p:cNvPr id="4" name="Slide Number Placeholder 3"/>
          <p:cNvSpPr>
            <a:spLocks noGrp="1"/>
          </p:cNvSpPr>
          <p:nvPr>
            <p:ph type="sldNum" sz="quarter" idx="12"/>
          </p:nvPr>
        </p:nvSpPr>
        <p:spPr>
          <a:xfrm>
            <a:off x="11375717" y="5648960"/>
            <a:ext cx="731520" cy="396240"/>
          </a:xfrm>
        </p:spPr>
        <p:txBody>
          <a:bodyPr anchor="ctr">
            <a:normAutofit/>
          </a:bodyPr>
          <a:lstStyle/>
          <a:p>
            <a:pPr>
              <a:spcAft>
                <a:spcPts val="600"/>
              </a:spcAft>
            </a:pPr>
            <a:fld id="{38BC901B-B5E4-4A47-8F67-5F155DBF4CDE}" type="slidenum">
              <a:rPr lang="en-US" smtClean="0"/>
              <a:pPr>
                <a:spcAft>
                  <a:spcPts val="600"/>
                </a:spcAft>
              </a:pPr>
              <a:t>21</a:t>
            </a:fld>
            <a:endParaRPr lang="en-US"/>
          </a:p>
        </p:txBody>
      </p:sp>
      <p:pic>
        <p:nvPicPr>
          <p:cNvPr id="12" name="Picture 11">
            <a:extLst>
              <a:ext uri="{FF2B5EF4-FFF2-40B4-BE49-F238E27FC236}">
                <a16:creationId xmlns:a16="http://schemas.microsoft.com/office/drawing/2014/main" id="{135CC7DA-610A-E197-9860-08A5D8CD428E}"/>
              </a:ext>
            </a:extLst>
          </p:cNvPr>
          <p:cNvPicPr>
            <a:picLocks noChangeAspect="1"/>
          </p:cNvPicPr>
          <p:nvPr/>
        </p:nvPicPr>
        <p:blipFill>
          <a:blip r:embed="rId3"/>
          <a:stretch>
            <a:fillRect/>
          </a:stretch>
        </p:blipFill>
        <p:spPr>
          <a:xfrm>
            <a:off x="1128595" y="2330196"/>
            <a:ext cx="9009524" cy="638095"/>
          </a:xfrm>
          <a:prstGeom prst="rect">
            <a:avLst/>
          </a:prstGeom>
        </p:spPr>
      </p:pic>
      <p:pic>
        <p:nvPicPr>
          <p:cNvPr id="9" name="Picture 8">
            <a:extLst>
              <a:ext uri="{FF2B5EF4-FFF2-40B4-BE49-F238E27FC236}">
                <a16:creationId xmlns:a16="http://schemas.microsoft.com/office/drawing/2014/main" id="{FF4028E3-EB71-955B-B918-2136C8E16381}"/>
              </a:ext>
            </a:extLst>
          </p:cNvPr>
          <p:cNvPicPr>
            <a:picLocks noChangeAspect="1"/>
          </p:cNvPicPr>
          <p:nvPr/>
        </p:nvPicPr>
        <p:blipFill>
          <a:blip r:embed="rId4"/>
          <a:stretch>
            <a:fillRect/>
          </a:stretch>
        </p:blipFill>
        <p:spPr>
          <a:xfrm>
            <a:off x="2339011" y="3074168"/>
            <a:ext cx="6588691" cy="35091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5080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E815-485E-420C-9231-6C9A0128BE40}"/>
              </a:ext>
            </a:extLst>
          </p:cNvPr>
          <p:cNvSpPr>
            <a:spLocks noGrp="1"/>
          </p:cNvSpPr>
          <p:nvPr>
            <p:ph type="title"/>
          </p:nvPr>
        </p:nvSpPr>
        <p:spPr>
          <a:xfrm>
            <a:off x="609600" y="274638"/>
            <a:ext cx="10160000" cy="1143000"/>
          </a:xfrm>
        </p:spPr>
        <p:txBody>
          <a:bodyPr anchor="ctr">
            <a:normAutofit/>
          </a:bodyPr>
          <a:lstStyle/>
          <a:p>
            <a:r>
              <a:rPr lang="en-US" sz="4300"/>
              <a:t>4034 &amp; 5905 Enrollment Quick Glance Table</a:t>
            </a:r>
          </a:p>
        </p:txBody>
      </p:sp>
      <p:sp>
        <p:nvSpPr>
          <p:cNvPr id="13" name="Content Placeholder 3">
            <a:extLst>
              <a:ext uri="{FF2B5EF4-FFF2-40B4-BE49-F238E27FC236}">
                <a16:creationId xmlns:a16="http://schemas.microsoft.com/office/drawing/2014/main" id="{8B17095B-DF2D-297D-3A86-CA8DBDFC1B19}"/>
              </a:ext>
            </a:extLst>
          </p:cNvPr>
          <p:cNvSpPr>
            <a:spLocks noGrp="1"/>
          </p:cNvSpPr>
          <p:nvPr>
            <p:ph sz="half" idx="2"/>
          </p:nvPr>
        </p:nvSpPr>
        <p:spPr>
          <a:xfrm>
            <a:off x="6884284" y="1505067"/>
            <a:ext cx="4208463" cy="4979954"/>
          </a:xfrm>
        </p:spPr>
        <p:txBody>
          <a:bodyPr>
            <a:normAutofit fontScale="92500"/>
          </a:bodyPr>
          <a:lstStyle/>
          <a:p>
            <a:r>
              <a:rPr lang="en-US"/>
              <a:t>4034 enrollments, exit codes, subsequent enrollment guidance, and how the data is used for SPED reporting</a:t>
            </a:r>
          </a:p>
          <a:p>
            <a:endParaRPr lang="en-US"/>
          </a:p>
          <a:p>
            <a:r>
              <a:rPr lang="en-US"/>
              <a:t>5905 enrollment scenarios and how data is used for SPED reporting</a:t>
            </a:r>
          </a:p>
          <a:p>
            <a:pPr marL="114300" indent="0">
              <a:buNone/>
            </a:pPr>
            <a:endParaRPr lang="en-US" sz="1800" b="1"/>
          </a:p>
          <a:p>
            <a:pPr marL="114300" indent="0">
              <a:buNone/>
            </a:pPr>
            <a:r>
              <a:rPr lang="en-US" sz="1800" b="1"/>
              <a:t>See handout: </a:t>
            </a:r>
            <a:r>
              <a:rPr lang="en-US" sz="1800" b="1" i="1"/>
              <a:t>4034 5905 SPED Enrollment and Exit Codes Quick Look Table</a:t>
            </a:r>
            <a:endParaRPr lang="en-US" sz="1800" i="1"/>
          </a:p>
        </p:txBody>
      </p:sp>
      <p:sp>
        <p:nvSpPr>
          <p:cNvPr id="4" name="Slide Number Placeholder 3">
            <a:extLst>
              <a:ext uri="{FF2B5EF4-FFF2-40B4-BE49-F238E27FC236}">
                <a16:creationId xmlns:a16="http://schemas.microsoft.com/office/drawing/2014/main" id="{EAC3EBE4-03A3-4E77-B3DF-7E66E7839529}"/>
              </a:ext>
            </a:extLst>
          </p:cNvPr>
          <p:cNvSpPr>
            <a:spLocks noGrp="1"/>
          </p:cNvSpPr>
          <p:nvPr>
            <p:ph type="sldNum" sz="quarter" idx="12"/>
          </p:nvPr>
        </p:nvSpPr>
        <p:spPr>
          <a:xfrm>
            <a:off x="11375717" y="5648960"/>
            <a:ext cx="731520" cy="396240"/>
          </a:xfrm>
        </p:spPr>
        <p:txBody>
          <a:bodyPr anchor="ctr">
            <a:normAutofit/>
          </a:bodyPr>
          <a:lstStyle/>
          <a:p>
            <a:pPr>
              <a:spcAft>
                <a:spcPts val="600"/>
              </a:spcAft>
            </a:pPr>
            <a:fld id="{38BC901B-B5E4-4A47-8F67-5F155DBF4CDE}" type="slidenum">
              <a:rPr lang="en-US" smtClean="0"/>
              <a:pPr>
                <a:spcAft>
                  <a:spcPts val="600"/>
                </a:spcAft>
              </a:pPr>
              <a:t>22</a:t>
            </a:fld>
            <a:endParaRPr lang="en-US"/>
          </a:p>
        </p:txBody>
      </p:sp>
      <p:sp>
        <p:nvSpPr>
          <p:cNvPr id="3" name="TextBox 2">
            <a:extLst>
              <a:ext uri="{FF2B5EF4-FFF2-40B4-BE49-F238E27FC236}">
                <a16:creationId xmlns:a16="http://schemas.microsoft.com/office/drawing/2014/main" id="{6570374F-E940-26F2-3DDA-71BA7F90F8BF}"/>
              </a:ext>
            </a:extLst>
          </p:cNvPr>
          <p:cNvSpPr txBox="1"/>
          <p:nvPr/>
        </p:nvSpPr>
        <p:spPr>
          <a:xfrm>
            <a:off x="4450537" y="190425"/>
            <a:ext cx="2264229" cy="369332"/>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cs typeface="Calibri"/>
              </a:rPr>
              <a:t>UPDATED VERSION!!</a:t>
            </a:r>
            <a:endParaRPr lang="en-US" b="1">
              <a:solidFill>
                <a:schemeClr val="bg1"/>
              </a:solidFill>
            </a:endParaRPr>
          </a:p>
        </p:txBody>
      </p:sp>
      <p:pic>
        <p:nvPicPr>
          <p:cNvPr id="6" name="Picture 5">
            <a:extLst>
              <a:ext uri="{FF2B5EF4-FFF2-40B4-BE49-F238E27FC236}">
                <a16:creationId xmlns:a16="http://schemas.microsoft.com/office/drawing/2014/main" id="{8446E4A9-71AA-7D8C-EC00-58CD82A1C4E2}"/>
              </a:ext>
            </a:extLst>
          </p:cNvPr>
          <p:cNvPicPr>
            <a:picLocks noChangeAspect="1"/>
          </p:cNvPicPr>
          <p:nvPr/>
        </p:nvPicPr>
        <p:blipFill>
          <a:blip r:embed="rId3"/>
          <a:stretch>
            <a:fillRect/>
          </a:stretch>
        </p:blipFill>
        <p:spPr>
          <a:xfrm>
            <a:off x="430914" y="1469571"/>
            <a:ext cx="6453370" cy="47543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4356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E815-485E-420C-9231-6C9A0128BE40}"/>
              </a:ext>
            </a:extLst>
          </p:cNvPr>
          <p:cNvSpPr>
            <a:spLocks noGrp="1"/>
          </p:cNvSpPr>
          <p:nvPr>
            <p:ph type="title"/>
          </p:nvPr>
        </p:nvSpPr>
        <p:spPr>
          <a:xfrm>
            <a:off x="609600" y="274638"/>
            <a:ext cx="10160000" cy="1143000"/>
          </a:xfrm>
        </p:spPr>
        <p:txBody>
          <a:bodyPr vert="horz" lIns="91440" tIns="45720" rIns="91440" bIns="45720" rtlCol="0" anchor="ctr">
            <a:normAutofit fontScale="90000"/>
          </a:bodyPr>
          <a:lstStyle/>
          <a:p>
            <a:r>
              <a:rPr lang="en-US" kern="1200" cap="none" spc="-100" baseline="0">
                <a:ln>
                  <a:noFill/>
                </a:ln>
                <a:effectLst/>
                <a:latin typeface="+mj-lt"/>
                <a:ea typeface="+mj-ea"/>
                <a:cs typeface="+mj-cs"/>
              </a:rPr>
              <a:t>4034 Enrollments for determining Preschool Special Education Eligibility</a:t>
            </a:r>
          </a:p>
        </p:txBody>
      </p:sp>
      <p:sp>
        <p:nvSpPr>
          <p:cNvPr id="18" name="Content Placeholder 4">
            <a:extLst>
              <a:ext uri="{FF2B5EF4-FFF2-40B4-BE49-F238E27FC236}">
                <a16:creationId xmlns:a16="http://schemas.microsoft.com/office/drawing/2014/main" id="{C1500990-1E32-44FB-8EBE-CE5C6F353AD5}"/>
              </a:ext>
            </a:extLst>
          </p:cNvPr>
          <p:cNvSpPr txBox="1">
            <a:spLocks/>
          </p:cNvSpPr>
          <p:nvPr/>
        </p:nvSpPr>
        <p:spPr>
          <a:xfrm>
            <a:off x="609599" y="1536192"/>
            <a:ext cx="10160000" cy="4590288"/>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nSpc>
                <a:spcPct val="90000"/>
              </a:lnSpc>
              <a:buNone/>
            </a:pPr>
            <a:r>
              <a:rPr lang="en-US" sz="2400" u="sng"/>
              <a:t>COMMUNICATE</a:t>
            </a:r>
            <a:r>
              <a:rPr lang="en-US" sz="2400"/>
              <a:t>:</a:t>
            </a:r>
          </a:p>
          <a:p>
            <a:pPr marL="0" indent="0">
              <a:lnSpc>
                <a:spcPct val="90000"/>
              </a:lnSpc>
              <a:buNone/>
            </a:pPr>
            <a:r>
              <a:rPr lang="en-US" sz="2400"/>
              <a:t>Be sure your SPED department knows to inform the Registrar the </a:t>
            </a:r>
            <a:r>
              <a:rPr lang="en-US" sz="2400" u="sng"/>
              <a:t>status of services</a:t>
            </a:r>
            <a:r>
              <a:rPr lang="en-US" sz="2400"/>
              <a:t> for a student who was being determined for preschool SPED services</a:t>
            </a:r>
          </a:p>
          <a:p>
            <a:pPr>
              <a:lnSpc>
                <a:spcPct val="90000"/>
              </a:lnSpc>
            </a:pPr>
            <a:r>
              <a:rPr lang="en-US" sz="2600"/>
              <a:t>End the 4034 on date eligibility was determined</a:t>
            </a:r>
          </a:p>
          <a:p>
            <a:pPr lvl="1">
              <a:lnSpc>
                <a:spcPct val="90000"/>
              </a:lnSpc>
            </a:pPr>
            <a:endParaRPr lang="en-US" sz="2400"/>
          </a:p>
          <a:p>
            <a:pPr>
              <a:lnSpc>
                <a:spcPct val="90000"/>
              </a:lnSpc>
            </a:pPr>
            <a:r>
              <a:rPr lang="en-US" sz="2600"/>
              <a:t>Immediately start 0011 the next day at PS grade level - UNLESS the student is staying in EI OR the student was found Ineligible</a:t>
            </a:r>
          </a:p>
          <a:p>
            <a:pPr lvl="1">
              <a:lnSpc>
                <a:spcPct val="90000"/>
              </a:lnSpc>
            </a:pPr>
            <a:r>
              <a:rPr lang="en-US" sz="2600"/>
              <a:t>If provider is known, use provider BEDS code</a:t>
            </a:r>
          </a:p>
          <a:p>
            <a:pPr lvl="1">
              <a:lnSpc>
                <a:spcPct val="90000"/>
              </a:lnSpc>
            </a:pPr>
            <a:r>
              <a:rPr lang="en-US" sz="2600"/>
              <a:t>If student is on waitlist for a provider, use district BEDS code with 0777 location</a:t>
            </a:r>
          </a:p>
          <a:p>
            <a:pPr lvl="1">
              <a:lnSpc>
                <a:spcPct val="90000"/>
              </a:lnSpc>
            </a:pPr>
            <a:r>
              <a:rPr lang="en-US" sz="2600"/>
              <a:t>Report BEDS snapshot record for students who are Classified Preschool and have an IEP in effect on BEDS day, with programs or services that span BEDS day</a:t>
            </a:r>
          </a:p>
        </p:txBody>
      </p:sp>
      <p:sp>
        <p:nvSpPr>
          <p:cNvPr id="4" name="Slide Number Placeholder 3">
            <a:extLst>
              <a:ext uri="{FF2B5EF4-FFF2-40B4-BE49-F238E27FC236}">
                <a16:creationId xmlns:a16="http://schemas.microsoft.com/office/drawing/2014/main" id="{EAC3EBE4-03A3-4E77-B3DF-7E66E7839529}"/>
              </a:ext>
            </a:extLst>
          </p:cNvPr>
          <p:cNvSpPr>
            <a:spLocks noGrp="1"/>
          </p:cNvSpPr>
          <p:nvPr>
            <p:ph type="sldNum" sz="quarter" idx="12"/>
          </p:nvPr>
        </p:nvSpPr>
        <p:spPr>
          <a:xfrm>
            <a:off x="11375717" y="5648960"/>
            <a:ext cx="731520" cy="396240"/>
          </a:xfrm>
        </p:spPr>
        <p:txBody>
          <a:bodyPr vert="horz" lIns="0" tIns="0" rIns="0" bIns="0" rtlCol="0" anchor="ctr">
            <a:normAutofit/>
          </a:bodyPr>
          <a:lstStyle/>
          <a:p>
            <a:pPr>
              <a:spcAft>
                <a:spcPts val="600"/>
              </a:spcAft>
            </a:pPr>
            <a:fld id="{38BC901B-B5E4-4A47-8F67-5F155DBF4CDE}" type="slidenum">
              <a:rPr lang="en-US" smtClean="0"/>
              <a:pPr>
                <a:spcAft>
                  <a:spcPts val="600"/>
                </a:spcAft>
              </a:pPr>
              <a:t>23</a:t>
            </a:fld>
            <a:endParaRPr lang="en-US"/>
          </a:p>
        </p:txBody>
      </p:sp>
      <p:sp>
        <p:nvSpPr>
          <p:cNvPr id="11" name="Content Placeholder 4">
            <a:extLst>
              <a:ext uri="{FF2B5EF4-FFF2-40B4-BE49-F238E27FC236}">
                <a16:creationId xmlns:a16="http://schemas.microsoft.com/office/drawing/2014/main" id="{7E04EB61-D0DE-460B-A8AC-6C12E07DB8BB}"/>
              </a:ext>
            </a:extLst>
          </p:cNvPr>
          <p:cNvSpPr txBox="1">
            <a:spLocks/>
          </p:cNvSpPr>
          <p:nvPr/>
        </p:nvSpPr>
        <p:spPr>
          <a:xfrm>
            <a:off x="762000" y="4374174"/>
            <a:ext cx="8341217" cy="248192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98610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E815-485E-420C-9231-6C9A0128BE40}"/>
              </a:ext>
            </a:extLst>
          </p:cNvPr>
          <p:cNvSpPr>
            <a:spLocks noGrp="1"/>
          </p:cNvSpPr>
          <p:nvPr>
            <p:ph type="title"/>
          </p:nvPr>
        </p:nvSpPr>
        <p:spPr>
          <a:xfrm>
            <a:off x="609600" y="274638"/>
            <a:ext cx="10160000" cy="1143000"/>
          </a:xfrm>
        </p:spPr>
        <p:txBody>
          <a:bodyPr anchor="ctr">
            <a:normAutofit/>
          </a:bodyPr>
          <a:lstStyle/>
          <a:p>
            <a:r>
              <a:rPr lang="en-US" sz="4300"/>
              <a:t>CPSE Transition to Kindergarten Age Table</a:t>
            </a:r>
          </a:p>
        </p:txBody>
      </p:sp>
      <p:sp>
        <p:nvSpPr>
          <p:cNvPr id="4" name="Slide Number Placeholder 3">
            <a:extLst>
              <a:ext uri="{FF2B5EF4-FFF2-40B4-BE49-F238E27FC236}">
                <a16:creationId xmlns:a16="http://schemas.microsoft.com/office/drawing/2014/main" id="{EAC3EBE4-03A3-4E77-B3DF-7E66E7839529}"/>
              </a:ext>
            </a:extLst>
          </p:cNvPr>
          <p:cNvSpPr>
            <a:spLocks noGrp="1"/>
          </p:cNvSpPr>
          <p:nvPr>
            <p:ph type="sldNum" sz="quarter" idx="12"/>
          </p:nvPr>
        </p:nvSpPr>
        <p:spPr>
          <a:xfrm>
            <a:off x="11375717" y="5648960"/>
            <a:ext cx="731520" cy="396240"/>
          </a:xfrm>
        </p:spPr>
        <p:txBody>
          <a:bodyPr anchor="ctr">
            <a:normAutofit/>
          </a:bodyPr>
          <a:lstStyle/>
          <a:p>
            <a:pPr>
              <a:spcAft>
                <a:spcPts val="600"/>
              </a:spcAft>
            </a:pPr>
            <a:fld id="{38BC901B-B5E4-4A47-8F67-5F155DBF4CDE}" type="slidenum">
              <a:rPr lang="en-US" smtClean="0"/>
              <a:pPr>
                <a:spcAft>
                  <a:spcPts val="600"/>
                </a:spcAft>
              </a:pPr>
              <a:t>24</a:t>
            </a:fld>
            <a:endParaRPr lang="en-US"/>
          </a:p>
        </p:txBody>
      </p:sp>
      <p:sp>
        <p:nvSpPr>
          <p:cNvPr id="3" name="TextBox 2">
            <a:extLst>
              <a:ext uri="{FF2B5EF4-FFF2-40B4-BE49-F238E27FC236}">
                <a16:creationId xmlns:a16="http://schemas.microsoft.com/office/drawing/2014/main" id="{6570374F-E940-26F2-3DDA-71BA7F90F8BF}"/>
              </a:ext>
            </a:extLst>
          </p:cNvPr>
          <p:cNvSpPr txBox="1"/>
          <p:nvPr/>
        </p:nvSpPr>
        <p:spPr>
          <a:xfrm>
            <a:off x="4450537" y="190425"/>
            <a:ext cx="2264229" cy="369332"/>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cs typeface="Calibri"/>
              </a:rPr>
              <a:t>UPDATED VERSION!!</a:t>
            </a:r>
            <a:endParaRPr lang="en-US" b="1">
              <a:solidFill>
                <a:schemeClr val="bg1"/>
              </a:solidFill>
            </a:endParaRPr>
          </a:p>
        </p:txBody>
      </p:sp>
      <p:sp>
        <p:nvSpPr>
          <p:cNvPr id="7" name="Content Placeholder 6">
            <a:extLst>
              <a:ext uri="{FF2B5EF4-FFF2-40B4-BE49-F238E27FC236}">
                <a16:creationId xmlns:a16="http://schemas.microsoft.com/office/drawing/2014/main" id="{C18D5D8D-9C7D-D4BE-2D31-1C1CED8FFB4B}"/>
              </a:ext>
            </a:extLst>
          </p:cNvPr>
          <p:cNvSpPr>
            <a:spLocks noGrp="1"/>
          </p:cNvSpPr>
          <p:nvPr>
            <p:ph sz="half" idx="2"/>
          </p:nvPr>
        </p:nvSpPr>
        <p:spPr/>
        <p:txBody>
          <a:bodyPr/>
          <a:lstStyle/>
          <a:p>
            <a:endParaRPr lang="en-US"/>
          </a:p>
        </p:txBody>
      </p:sp>
      <p:pic>
        <p:nvPicPr>
          <p:cNvPr id="9" name="Picture 8">
            <a:extLst>
              <a:ext uri="{FF2B5EF4-FFF2-40B4-BE49-F238E27FC236}">
                <a16:creationId xmlns:a16="http://schemas.microsoft.com/office/drawing/2014/main" id="{CD3ADE23-BA3E-C0B9-17E8-3CE00AF2D9C6}"/>
              </a:ext>
            </a:extLst>
          </p:cNvPr>
          <p:cNvPicPr>
            <a:picLocks noChangeAspect="1"/>
          </p:cNvPicPr>
          <p:nvPr/>
        </p:nvPicPr>
        <p:blipFill rotWithShape="1">
          <a:blip r:embed="rId3"/>
          <a:srcRect b="24676"/>
          <a:stretch/>
        </p:blipFill>
        <p:spPr>
          <a:xfrm>
            <a:off x="811324" y="1417638"/>
            <a:ext cx="9556835" cy="516572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2070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938" y="1326223"/>
            <a:ext cx="4529060" cy="5303177"/>
          </a:xfrm>
        </p:spPr>
        <p:txBody>
          <a:bodyPr vert="horz" lIns="91440" tIns="45720" rIns="91440" bIns="45720" rtlCol="0" anchor="t">
            <a:normAutofit fontScale="62500" lnSpcReduction="20000"/>
          </a:bodyPr>
          <a:lstStyle/>
          <a:p>
            <a:pPr marL="0" indent="0">
              <a:buNone/>
            </a:pPr>
            <a:r>
              <a:rPr lang="en-US" sz="2800" b="1"/>
              <a:t>All districts are required to submit Special Education Events data for preschool and school-age students referred between July 1 and June 30 for evaluation for Sp. Ed. Services</a:t>
            </a:r>
          </a:p>
          <a:p>
            <a:pPr marL="0" indent="0">
              <a:buNone/>
            </a:pPr>
            <a:endParaRPr lang="en-US" sz="2800" b="1">
              <a:ea typeface="Calibri"/>
              <a:cs typeface="Calibri"/>
            </a:endParaRPr>
          </a:p>
          <a:p>
            <a:pPr marL="0" indent="0">
              <a:buNone/>
            </a:pPr>
            <a:r>
              <a:rPr lang="en-US" sz="2800" b="1">
                <a:ea typeface="Calibri"/>
                <a:cs typeface="Calibri"/>
              </a:rPr>
              <a:t>Different Data Submission Requirement Scenarios</a:t>
            </a:r>
          </a:p>
          <a:p>
            <a:pPr marL="228600"/>
            <a:r>
              <a:rPr lang="en-US" sz="2600">
                <a:ea typeface="Calibri"/>
                <a:cs typeface="Calibri"/>
              </a:rPr>
              <a:t>Districts</a:t>
            </a:r>
            <a:r>
              <a:rPr lang="en-US" sz="2600" b="1">
                <a:ea typeface="Calibri"/>
                <a:cs typeface="Calibri"/>
              </a:rPr>
              <a:t> </a:t>
            </a:r>
            <a:r>
              <a:rPr lang="en-US" sz="2600" b="1">
                <a:solidFill>
                  <a:srgbClr val="C00000"/>
                </a:solidFill>
                <a:ea typeface="Calibri"/>
                <a:cs typeface="Calibri"/>
              </a:rPr>
              <a:t>identified noncompliance</a:t>
            </a:r>
            <a:r>
              <a:rPr lang="en-US" sz="2600">
                <a:ea typeface="Calibri"/>
                <a:cs typeface="Calibri"/>
              </a:rPr>
              <a:t> from 22-23 or 21-22 school years are required to submit Events data in </a:t>
            </a:r>
            <a:r>
              <a:rPr lang="en-US" sz="2600">
                <a:highlight>
                  <a:srgbClr val="FFFF00"/>
                </a:highlight>
                <a:ea typeface="Calibri"/>
                <a:cs typeface="Calibri"/>
              </a:rPr>
              <a:t>January and September.</a:t>
            </a:r>
            <a:endParaRPr lang="en-US" sz="2600">
              <a:ea typeface="Calibri"/>
              <a:cs typeface="Calibri"/>
            </a:endParaRPr>
          </a:p>
          <a:p>
            <a:pPr marL="0" indent="0">
              <a:buNone/>
            </a:pPr>
            <a:endParaRPr lang="en-US" sz="2600">
              <a:highlight>
                <a:srgbClr val="FFFF00"/>
              </a:highlight>
              <a:ea typeface="Calibri"/>
              <a:cs typeface="Calibri"/>
            </a:endParaRPr>
          </a:p>
          <a:p>
            <a:pPr marL="228600"/>
            <a:r>
              <a:rPr lang="en-US" sz="2600">
                <a:ea typeface="Calibri"/>
                <a:cs typeface="Calibri"/>
              </a:rPr>
              <a:t>Districts on </a:t>
            </a:r>
            <a:r>
              <a:rPr lang="en-US" sz="2600" b="1">
                <a:solidFill>
                  <a:srgbClr val="C00000"/>
                </a:solidFill>
                <a:ea typeface="Calibri"/>
                <a:cs typeface="Calibri"/>
              </a:rPr>
              <a:t>23-24 Sampling Schedule</a:t>
            </a:r>
            <a:r>
              <a:rPr lang="en-US" sz="2600">
                <a:ea typeface="Calibri"/>
                <a:cs typeface="Calibri"/>
              </a:rPr>
              <a:t> are required to submit Events data in </a:t>
            </a:r>
            <a:r>
              <a:rPr lang="en-US" sz="2600">
                <a:highlight>
                  <a:srgbClr val="FFFF00"/>
                </a:highlight>
                <a:ea typeface="Calibri"/>
                <a:cs typeface="Calibri"/>
              </a:rPr>
              <a:t>September</a:t>
            </a:r>
          </a:p>
          <a:p>
            <a:pPr marL="0" indent="0">
              <a:buNone/>
            </a:pPr>
            <a:endParaRPr lang="en-US" sz="2600">
              <a:solidFill>
                <a:srgbClr val="000000"/>
              </a:solidFill>
              <a:highlight>
                <a:srgbClr val="FFFF00"/>
              </a:highlight>
              <a:ea typeface="Calibri"/>
              <a:cs typeface="Calibri"/>
            </a:endParaRPr>
          </a:p>
          <a:p>
            <a:pPr marL="228600"/>
            <a:r>
              <a:rPr lang="en-US" sz="2600">
                <a:solidFill>
                  <a:srgbClr val="000000"/>
                </a:solidFill>
                <a:ea typeface="Calibri"/>
                <a:cs typeface="Calibri"/>
              </a:rPr>
              <a:t>Districts on </a:t>
            </a:r>
            <a:r>
              <a:rPr lang="en-US" sz="2600" b="1">
                <a:solidFill>
                  <a:srgbClr val="C00000"/>
                </a:solidFill>
                <a:ea typeface="Calibri"/>
                <a:cs typeface="Calibri"/>
              </a:rPr>
              <a:t>22-23 Sampling Schedule that certified inaccurate or submitted that no students met criteria for Indicator 11</a:t>
            </a:r>
            <a:r>
              <a:rPr lang="en-US" sz="2600">
                <a:solidFill>
                  <a:srgbClr val="C00000"/>
                </a:solidFill>
                <a:ea typeface="Calibri"/>
                <a:cs typeface="Calibri"/>
              </a:rPr>
              <a:t> </a:t>
            </a:r>
            <a:r>
              <a:rPr lang="en-US" sz="2600">
                <a:solidFill>
                  <a:srgbClr val="000000"/>
                </a:solidFill>
                <a:ea typeface="Calibri"/>
                <a:cs typeface="Calibri"/>
              </a:rPr>
              <a:t>are required to submit Events data in </a:t>
            </a:r>
            <a:r>
              <a:rPr lang="en-US" sz="2600">
                <a:solidFill>
                  <a:srgbClr val="000000"/>
                </a:solidFill>
                <a:highlight>
                  <a:srgbClr val="FFFF00"/>
                </a:highlight>
                <a:ea typeface="Calibri"/>
                <a:cs typeface="Calibri"/>
              </a:rPr>
              <a:t>September</a:t>
            </a:r>
          </a:p>
          <a:p>
            <a:pPr marL="0" indent="0">
              <a:buNone/>
            </a:pPr>
            <a:endParaRPr lang="en-US" sz="2600">
              <a:solidFill>
                <a:srgbClr val="000000"/>
              </a:solidFill>
              <a:highlight>
                <a:srgbClr val="FFFF00"/>
              </a:highlight>
              <a:ea typeface="Calibri"/>
              <a:cs typeface="Calibri"/>
            </a:endParaRPr>
          </a:p>
          <a:p>
            <a:pPr marL="228600"/>
            <a:r>
              <a:rPr lang="en-US" sz="2600" b="1">
                <a:solidFill>
                  <a:srgbClr val="C00000"/>
                </a:solidFill>
                <a:ea typeface="Calibri"/>
                <a:cs typeface="Calibri"/>
              </a:rPr>
              <a:t>All other districts</a:t>
            </a:r>
            <a:r>
              <a:rPr lang="en-US" sz="2600">
                <a:solidFill>
                  <a:srgbClr val="C00000"/>
                </a:solidFill>
                <a:ea typeface="Calibri"/>
                <a:cs typeface="Calibri"/>
              </a:rPr>
              <a:t> </a:t>
            </a:r>
            <a:r>
              <a:rPr lang="en-US" sz="2600">
                <a:ea typeface="Calibri"/>
                <a:cs typeface="Calibri"/>
              </a:rPr>
              <a:t>are encouraged to submit Events data in </a:t>
            </a:r>
            <a:r>
              <a:rPr lang="en-US" sz="2600">
                <a:highlight>
                  <a:srgbClr val="FFFF00"/>
                </a:highlight>
                <a:ea typeface="Calibri"/>
                <a:cs typeface="Calibri"/>
              </a:rPr>
              <a:t>September</a:t>
            </a:r>
          </a:p>
          <a:p>
            <a:pPr marL="320040" lvl="2" indent="0" algn="ctr">
              <a:buClr>
                <a:srgbClr val="AC956E"/>
              </a:buClr>
              <a:buNone/>
            </a:pPr>
            <a:endParaRPr lang="en-US" sz="2400">
              <a:solidFill>
                <a:srgbClr val="FF0000"/>
              </a:solidFill>
              <a:ea typeface="Calibri"/>
              <a:cs typeface="Calibri"/>
            </a:endParaRPr>
          </a:p>
        </p:txBody>
      </p:sp>
      <p:sp>
        <p:nvSpPr>
          <p:cNvPr id="4" name="Slide Number Placeholder 3"/>
          <p:cNvSpPr>
            <a:spLocks noGrp="1"/>
          </p:cNvSpPr>
          <p:nvPr>
            <p:ph type="sldNum" sz="quarter" idx="12"/>
          </p:nvPr>
        </p:nvSpPr>
        <p:spPr/>
        <p:txBody>
          <a:bodyPr/>
          <a:lstStyle/>
          <a:p>
            <a:fld id="{38BC901B-B5E4-4A47-8F67-5F155DBF4CDE}" type="slidenum">
              <a:rPr lang="en-US" smtClean="0"/>
              <a:pPr/>
              <a:t>25</a:t>
            </a:fld>
            <a:endParaRPr lang="en-US"/>
          </a:p>
        </p:txBody>
      </p:sp>
      <p:sp>
        <p:nvSpPr>
          <p:cNvPr id="6" name="Title 1">
            <a:extLst>
              <a:ext uri="{FF2B5EF4-FFF2-40B4-BE49-F238E27FC236}">
                <a16:creationId xmlns:a16="http://schemas.microsoft.com/office/drawing/2014/main" id="{31B4A87C-98E8-4F23-8708-F3BC58598748}"/>
              </a:ext>
            </a:extLst>
          </p:cNvPr>
          <p:cNvSpPr>
            <a:spLocks noGrp="1"/>
          </p:cNvSpPr>
          <p:nvPr>
            <p:ph type="title"/>
          </p:nvPr>
        </p:nvSpPr>
        <p:spPr>
          <a:xfrm>
            <a:off x="609600" y="274638"/>
            <a:ext cx="10160000" cy="1143000"/>
          </a:xfrm>
        </p:spPr>
        <p:txBody>
          <a:bodyPr>
            <a:normAutofit/>
          </a:bodyPr>
          <a:lstStyle/>
          <a:p>
            <a:r>
              <a:rPr lang="en-US">
                <a:ea typeface="Cambria"/>
              </a:rPr>
              <a:t>PD SE Events Reporting</a:t>
            </a:r>
          </a:p>
        </p:txBody>
      </p:sp>
      <p:pic>
        <p:nvPicPr>
          <p:cNvPr id="2" name="Picture 1" descr="A list of classes on a blue background&#10;&#10;Description automatically generated">
            <a:extLst>
              <a:ext uri="{FF2B5EF4-FFF2-40B4-BE49-F238E27FC236}">
                <a16:creationId xmlns:a16="http://schemas.microsoft.com/office/drawing/2014/main" id="{05EF07F5-8B7F-8AA1-E16D-200486800A66}"/>
              </a:ext>
            </a:extLst>
          </p:cNvPr>
          <p:cNvPicPr>
            <a:picLocks noChangeAspect="1"/>
          </p:cNvPicPr>
          <p:nvPr/>
        </p:nvPicPr>
        <p:blipFill>
          <a:blip r:embed="rId3"/>
          <a:stretch>
            <a:fillRect/>
          </a:stretch>
        </p:blipFill>
        <p:spPr>
          <a:xfrm>
            <a:off x="5426467" y="1290141"/>
            <a:ext cx="5679896" cy="1229718"/>
          </a:xfrm>
          <a:prstGeom prst="rect">
            <a:avLst/>
          </a:prstGeom>
        </p:spPr>
      </p:pic>
      <p:pic>
        <p:nvPicPr>
          <p:cNvPr id="5" name="Picture 4" descr="A school district registration form&#10;&#10;Description automatically generated">
            <a:extLst>
              <a:ext uri="{FF2B5EF4-FFF2-40B4-BE49-F238E27FC236}">
                <a16:creationId xmlns:a16="http://schemas.microsoft.com/office/drawing/2014/main" id="{2A840BE6-49CD-9827-2A80-FF7462EBEB7D}"/>
              </a:ext>
            </a:extLst>
          </p:cNvPr>
          <p:cNvPicPr>
            <a:picLocks noChangeAspect="1"/>
          </p:cNvPicPr>
          <p:nvPr/>
        </p:nvPicPr>
        <p:blipFill>
          <a:blip r:embed="rId4"/>
          <a:stretch>
            <a:fillRect/>
          </a:stretch>
        </p:blipFill>
        <p:spPr>
          <a:xfrm>
            <a:off x="5212423" y="3186701"/>
            <a:ext cx="5885379" cy="2513746"/>
          </a:xfrm>
          <a:prstGeom prst="rect">
            <a:avLst/>
          </a:prstGeom>
        </p:spPr>
      </p:pic>
    </p:spTree>
    <p:extLst>
      <p:ext uri="{BB962C8B-B14F-4D97-AF65-F5344CB8AC3E}">
        <p14:creationId xmlns:p14="http://schemas.microsoft.com/office/powerpoint/2010/main" val="196160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0" y="1803400"/>
            <a:ext cx="7620000" cy="4457700"/>
          </a:xfrm>
        </p:spPr>
        <p:txBody>
          <a:bodyPr vert="horz" lIns="91440" tIns="45720" rIns="91440" bIns="45720" rtlCol="0" anchor="t">
            <a:normAutofit/>
          </a:bodyPr>
          <a:lstStyle/>
          <a:p>
            <a:pPr marL="0" indent="-297180">
              <a:buNone/>
            </a:pPr>
            <a:r>
              <a:rPr lang="en-US" sz="2000" u="sng"/>
              <a:t>PD Reporting and Frontline IEP</a:t>
            </a:r>
            <a:r>
              <a:rPr lang="en-US" sz="2000"/>
              <a:t>:  </a:t>
            </a:r>
          </a:p>
          <a:p>
            <a:pPr marL="0" indent="-297180">
              <a:buNone/>
            </a:pPr>
            <a:r>
              <a:rPr lang="en-US" sz="2000"/>
              <a:t>Kerri Baxendell	349-9077 	</a:t>
            </a:r>
            <a:r>
              <a:rPr lang="en-US" sz="2000">
                <a:hlinkClick r:id="rId3"/>
              </a:rPr>
              <a:t>kbaxende@bocesmaars.org</a:t>
            </a:r>
            <a:endParaRPr lang="en-US" sz="2000"/>
          </a:p>
          <a:p>
            <a:pPr marL="0" lvl="1" indent="0">
              <a:buNone/>
            </a:pPr>
            <a:endParaRPr lang="en-US">
              <a:cs typeface="Calibri"/>
            </a:endParaRPr>
          </a:p>
          <a:p>
            <a:pPr marL="0" lvl="1" indent="0">
              <a:buNone/>
            </a:pPr>
            <a:r>
              <a:rPr lang="en-US" u="sng"/>
              <a:t>Level 0</a:t>
            </a:r>
            <a:r>
              <a:rPr lang="en-US"/>
              <a:t>: 	</a:t>
            </a:r>
            <a:endParaRPr lang="en-US">
              <a:cs typeface="Calibri"/>
            </a:endParaRPr>
          </a:p>
          <a:p>
            <a:pPr marL="0" lvl="1" indent="0">
              <a:buNone/>
            </a:pPr>
            <a:r>
              <a:rPr lang="en-US"/>
              <a:t>Matt Fredericks	249-9064	</a:t>
            </a:r>
            <a:r>
              <a:rPr lang="en-US">
                <a:hlinkClick r:id="rId4"/>
              </a:rPr>
              <a:t>mfrederi@bocesmaars.org</a:t>
            </a:r>
            <a:endParaRPr lang="en-US"/>
          </a:p>
          <a:p>
            <a:pPr marL="0" lvl="1" indent="0">
              <a:buNone/>
            </a:pPr>
            <a:endParaRPr lang="en-US"/>
          </a:p>
          <a:p>
            <a:pPr marL="0" lvl="1" indent="0">
              <a:buNone/>
            </a:pPr>
            <a:r>
              <a:rPr lang="en-US" u="sng"/>
              <a:t>SIRS Data</a:t>
            </a:r>
            <a:r>
              <a:rPr lang="en-US"/>
              <a:t>:  </a:t>
            </a:r>
            <a:endParaRPr lang="en-US">
              <a:cs typeface="Calibri"/>
            </a:endParaRPr>
          </a:p>
          <a:p>
            <a:pPr marL="0" lvl="1" indent="0">
              <a:buNone/>
            </a:pPr>
            <a:r>
              <a:rPr lang="en-US"/>
              <a:t>Laurie Hazard     349-9051   	 </a:t>
            </a:r>
            <a:r>
              <a:rPr lang="en-US">
                <a:hlinkClick r:id="rId5"/>
              </a:rPr>
              <a:t>lhazard@bocesmaars.org</a:t>
            </a:r>
            <a:endParaRPr lang="en-US"/>
          </a:p>
          <a:p>
            <a:pPr marL="0" lvl="1" indent="0">
              <a:buNone/>
            </a:pPr>
            <a:endParaRPr lang="en-US"/>
          </a:p>
          <a:p>
            <a:pPr marL="0" lvl="1" indent="0">
              <a:buNone/>
            </a:pPr>
            <a:r>
              <a:rPr lang="en-US" u="sng"/>
              <a:t>SMS Specifics</a:t>
            </a:r>
            <a:r>
              <a:rPr lang="en-US"/>
              <a:t>:	Contact your SMS Liaison</a:t>
            </a:r>
            <a:endParaRPr lang="en-US">
              <a:cs typeface="Calibri"/>
            </a:endParaRPr>
          </a:p>
        </p:txBody>
      </p:sp>
      <p:sp>
        <p:nvSpPr>
          <p:cNvPr id="4" name="Slide Number Placeholder 3"/>
          <p:cNvSpPr>
            <a:spLocks noGrp="1"/>
          </p:cNvSpPr>
          <p:nvPr>
            <p:ph type="sldNum" sz="quarter" idx="12"/>
          </p:nvPr>
        </p:nvSpPr>
        <p:spPr/>
        <p:txBody>
          <a:bodyPr/>
          <a:lstStyle/>
          <a:p>
            <a:fld id="{38BC901B-B5E4-4A47-8F67-5F155DBF4CDE}" type="slidenum">
              <a:rPr lang="en-US" smtClean="0"/>
              <a:pPr/>
              <a:t>26</a:t>
            </a:fld>
            <a:endParaRPr lang="en-US"/>
          </a:p>
        </p:txBody>
      </p:sp>
      <p:sp>
        <p:nvSpPr>
          <p:cNvPr id="7" name="Title 1"/>
          <p:cNvSpPr>
            <a:spLocks noGrp="1"/>
          </p:cNvSpPr>
          <p:nvPr>
            <p:ph type="title"/>
          </p:nvPr>
        </p:nvSpPr>
        <p:spPr>
          <a:xfrm>
            <a:off x="1981200" y="274638"/>
            <a:ext cx="7620000" cy="1203986"/>
          </a:xfrm>
        </p:spPr>
        <p:txBody>
          <a:bodyPr/>
          <a:lstStyle/>
          <a:p>
            <a:r>
              <a:rPr lang="en-US" sz="4000">
                <a:solidFill>
                  <a:srgbClr val="0070C0"/>
                </a:solidFill>
              </a:rPr>
              <a:t>PD Reporting:</a:t>
            </a:r>
            <a:br>
              <a:rPr lang="en-US" sz="4000">
                <a:solidFill>
                  <a:srgbClr val="0070C0"/>
                </a:solidFill>
              </a:rPr>
            </a:br>
            <a:r>
              <a:rPr lang="en-US" sz="4000">
                <a:solidFill>
                  <a:srgbClr val="0070C0"/>
                </a:solidFill>
              </a:rPr>
              <a:t>MAARS Contacts for Data Reporting</a:t>
            </a:r>
          </a:p>
        </p:txBody>
      </p:sp>
    </p:spTree>
    <p:extLst>
      <p:ext uri="{BB962C8B-B14F-4D97-AF65-F5344CB8AC3E}">
        <p14:creationId xmlns:p14="http://schemas.microsoft.com/office/powerpoint/2010/main" val="1665614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solidFill>
                  <a:srgbClr val="2109AF"/>
                </a:solidFill>
              </a:rPr>
              <a:t>SED Testing Updates</a:t>
            </a:r>
          </a:p>
        </p:txBody>
      </p:sp>
      <p:sp>
        <p:nvSpPr>
          <p:cNvPr id="4" name="Slide Number Placeholder 3"/>
          <p:cNvSpPr>
            <a:spLocks noGrp="1"/>
          </p:cNvSpPr>
          <p:nvPr>
            <p:ph type="sldNum" sz="quarter" idx="12"/>
          </p:nvPr>
        </p:nvSpPr>
        <p:spPr/>
        <p:txBody>
          <a:bodyPr/>
          <a:lstStyle/>
          <a:p>
            <a:fld id="{38BC901B-B5E4-4A47-8F67-5F155DBF4CDE}" type="slidenum">
              <a:rPr lang="en-US" smtClean="0"/>
              <a:pPr/>
              <a:t>27</a:t>
            </a:fld>
            <a:endParaRPr lang="en-US"/>
          </a:p>
        </p:txBody>
      </p:sp>
    </p:spTree>
    <p:extLst>
      <p:ext uri="{BB962C8B-B14F-4D97-AF65-F5344CB8AC3E}">
        <p14:creationId xmlns:p14="http://schemas.microsoft.com/office/powerpoint/2010/main" val="1142986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64" y="274638"/>
            <a:ext cx="10697409" cy="1143000"/>
          </a:xfrm>
        </p:spPr>
        <p:txBody>
          <a:bodyPr/>
          <a:lstStyle/>
          <a:p>
            <a:pPr algn="ctr"/>
            <a:r>
              <a:rPr lang="en-US" sz="3200">
                <a:solidFill>
                  <a:srgbClr val="2109AF"/>
                </a:solidFill>
              </a:rPr>
              <a:t>3-8 Testing – </a:t>
            </a:r>
            <a:r>
              <a:rPr lang="en-US" sz="3200" b="1">
                <a:solidFill>
                  <a:srgbClr val="2109AF"/>
                </a:solidFill>
              </a:rPr>
              <a:t>Keep your ELL department folks up to date </a:t>
            </a:r>
            <a:endParaRPr lang="en-US" sz="3200" b="1">
              <a:solidFill>
                <a:srgbClr val="2109AF"/>
              </a:solidFill>
              <a:ea typeface="Cambria"/>
            </a:endParaRPr>
          </a:p>
        </p:txBody>
      </p:sp>
      <p:sp>
        <p:nvSpPr>
          <p:cNvPr id="3" name="Content Placeholder 2"/>
          <p:cNvSpPr>
            <a:spLocks noGrp="1"/>
          </p:cNvSpPr>
          <p:nvPr>
            <p:ph idx="1"/>
          </p:nvPr>
        </p:nvSpPr>
        <p:spPr>
          <a:xfrm>
            <a:off x="609600" y="1263316"/>
            <a:ext cx="10160000" cy="5137484"/>
          </a:xfrm>
        </p:spPr>
        <p:txBody>
          <a:bodyPr vert="horz" lIns="91440" tIns="45720" rIns="91440" bIns="45720" rtlCol="0" anchor="t">
            <a:normAutofit/>
          </a:bodyPr>
          <a:lstStyle/>
          <a:p>
            <a:endParaRPr lang="en-US"/>
          </a:p>
          <a:p>
            <a:r>
              <a:rPr lang="en-US" i="1">
                <a:ea typeface="+mn-lt"/>
                <a:cs typeface="+mn-lt"/>
              </a:rPr>
              <a:t>Friendly reminder</a:t>
            </a:r>
            <a:r>
              <a:rPr lang="en-US">
                <a:ea typeface="+mn-lt"/>
                <a:cs typeface="+mn-lt"/>
              </a:rPr>
              <a:t>… any information you may receive concerning NYSESLAT, NYSITEL, English Language Learners data… etc., please make sure your ELL department folks are receiving this information.  For example, how to return materials, packing of materials, deadlines … etc.</a:t>
            </a:r>
            <a:endParaRPr lang="en-US">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dirty="0" smtClean="0"/>
              <a:pPr/>
              <a:t>28</a:t>
            </a:fld>
            <a:endParaRPr lang="en-US"/>
          </a:p>
        </p:txBody>
      </p:sp>
    </p:spTree>
    <p:extLst>
      <p:ext uri="{BB962C8B-B14F-4D97-AF65-F5344CB8AC3E}">
        <p14:creationId xmlns:p14="http://schemas.microsoft.com/office/powerpoint/2010/main" val="4370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5722" y="1378670"/>
            <a:ext cx="7620000" cy="1143000"/>
          </a:xfrm>
        </p:spPr>
        <p:txBody>
          <a:bodyPr/>
          <a:lstStyle/>
          <a:p>
            <a:pPr algn="ctr"/>
            <a:r>
              <a:rPr lang="en-US">
                <a:solidFill>
                  <a:srgbClr val="2109AF"/>
                </a:solidFill>
                <a:ea typeface="Cambria"/>
              </a:rPr>
              <a:t>Paper Based Tests (PBT)</a:t>
            </a:r>
          </a:p>
        </p:txBody>
      </p:sp>
      <p:sp>
        <p:nvSpPr>
          <p:cNvPr id="4" name="Slide Number Placeholder 3"/>
          <p:cNvSpPr>
            <a:spLocks noGrp="1"/>
          </p:cNvSpPr>
          <p:nvPr>
            <p:ph type="sldNum" sz="quarter" idx="12"/>
          </p:nvPr>
        </p:nvSpPr>
        <p:spPr/>
        <p:txBody>
          <a:bodyPr/>
          <a:lstStyle/>
          <a:p>
            <a:fld id="{38BC901B-B5E4-4A47-8F67-5F155DBF4CDE}" type="slidenum">
              <a:rPr lang="en-US" dirty="0" smtClean="0"/>
              <a:pPr/>
              <a:t>29</a:t>
            </a:fld>
            <a:endParaRPr lang="en-US"/>
          </a:p>
        </p:txBody>
      </p:sp>
      <p:pic>
        <p:nvPicPr>
          <p:cNvPr id="3" name="Picture 5" descr="A picture containing seat&#10;&#10;Description automatically generated">
            <a:extLst>
              <a:ext uri="{FF2B5EF4-FFF2-40B4-BE49-F238E27FC236}">
                <a16:creationId xmlns:a16="http://schemas.microsoft.com/office/drawing/2014/main" id="{228283EF-043D-A26E-1AED-6ADEB99242D7}"/>
              </a:ext>
            </a:extLst>
          </p:cNvPr>
          <p:cNvPicPr>
            <a:picLocks noChangeAspect="1"/>
          </p:cNvPicPr>
          <p:nvPr/>
        </p:nvPicPr>
        <p:blipFill>
          <a:blip r:embed="rId3"/>
          <a:stretch>
            <a:fillRect/>
          </a:stretch>
        </p:blipFill>
        <p:spPr>
          <a:xfrm>
            <a:off x="4071257" y="2727284"/>
            <a:ext cx="2743200" cy="2452421"/>
          </a:xfrm>
          <a:prstGeom prst="rect">
            <a:avLst/>
          </a:prstGeom>
        </p:spPr>
      </p:pic>
    </p:spTree>
    <p:extLst>
      <p:ext uri="{BB962C8B-B14F-4D97-AF65-F5344CB8AC3E}">
        <p14:creationId xmlns:p14="http://schemas.microsoft.com/office/powerpoint/2010/main" val="372400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0" y="2667000"/>
            <a:ext cx="7620000" cy="1143000"/>
          </a:xfrm>
        </p:spPr>
        <p:txBody>
          <a:bodyPr/>
          <a:lstStyle/>
          <a:p>
            <a:pPr algn="ctr"/>
            <a:r>
              <a:rPr lang="en-US"/>
              <a:t>State Reporting</a:t>
            </a:r>
          </a:p>
        </p:txBody>
      </p:sp>
      <p:sp>
        <p:nvSpPr>
          <p:cNvPr id="4" name="Slide Number Placeholder 3"/>
          <p:cNvSpPr>
            <a:spLocks noGrp="1"/>
          </p:cNvSpPr>
          <p:nvPr>
            <p:ph type="sldNum" sz="quarter" idx="12"/>
          </p:nvPr>
        </p:nvSpPr>
        <p:spPr/>
        <p:txBody>
          <a:bodyPr/>
          <a:lstStyle/>
          <a:p>
            <a:fld id="{38BC901B-B5E4-4A47-8F67-5F155DBF4CDE}" type="slidenum">
              <a:rPr lang="en-US" smtClean="0"/>
              <a:pPr/>
              <a:t>3</a:t>
            </a:fld>
            <a:endParaRPr lang="en-US"/>
          </a:p>
        </p:txBody>
      </p:sp>
    </p:spTree>
    <p:extLst>
      <p:ext uri="{BB962C8B-B14F-4D97-AF65-F5344CB8AC3E}">
        <p14:creationId xmlns:p14="http://schemas.microsoft.com/office/powerpoint/2010/main" val="1612074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AB0B-034A-1488-28D0-FCAB729B08DD}"/>
              </a:ext>
            </a:extLst>
          </p:cNvPr>
          <p:cNvSpPr>
            <a:spLocks noGrp="1"/>
          </p:cNvSpPr>
          <p:nvPr>
            <p:ph type="title"/>
          </p:nvPr>
        </p:nvSpPr>
        <p:spPr/>
        <p:txBody>
          <a:bodyPr/>
          <a:lstStyle/>
          <a:p>
            <a:r>
              <a:rPr lang="en-US" sz="3200">
                <a:solidFill>
                  <a:srgbClr val="303030"/>
                </a:solidFill>
                <a:latin typeface="Cambria"/>
              </a:rPr>
              <a:t>         </a:t>
            </a:r>
            <a:r>
              <a:rPr kumimoji="0" lang="en-US" sz="3200" b="0" i="0" u="none" strike="noStrike" kern="1200" cap="none" spc="-100" normalizeH="0" baseline="0" noProof="0">
                <a:ln>
                  <a:noFill/>
                </a:ln>
                <a:solidFill>
                  <a:srgbClr val="303030"/>
                </a:solidFill>
                <a:effectLst/>
                <a:uLnTx/>
                <a:uFillTx/>
                <a:latin typeface="Cambria"/>
                <a:ea typeface="+mj-ea"/>
                <a:cs typeface="+mj-cs"/>
              </a:rPr>
              <a:t> </a:t>
            </a:r>
            <a:r>
              <a:rPr kumimoji="0" lang="en-US" sz="3200" b="0" i="0" u="none" strike="noStrike" kern="1200" cap="none" spc="-100" normalizeH="0" baseline="0" noProof="0">
                <a:ln>
                  <a:noFill/>
                </a:ln>
                <a:solidFill>
                  <a:srgbClr val="2109AF"/>
                </a:solidFill>
                <a:effectLst/>
                <a:uLnTx/>
                <a:uFillTx/>
                <a:latin typeface="Cambria"/>
                <a:ea typeface="+mj-ea"/>
                <a:cs typeface="+mj-cs"/>
              </a:rPr>
              <a:t>3-8 Testing – </a:t>
            </a:r>
            <a:r>
              <a:rPr kumimoji="0" lang="en-US" sz="3200" b="1" i="0" u="none" strike="noStrike" kern="1200" cap="none" spc="-100" normalizeH="0" baseline="0" noProof="0">
                <a:ln>
                  <a:noFill/>
                </a:ln>
                <a:solidFill>
                  <a:srgbClr val="2109AF"/>
                </a:solidFill>
                <a:effectLst/>
                <a:uLnTx/>
                <a:uFillTx/>
                <a:latin typeface="Cambria"/>
                <a:ea typeface="+mj-ea"/>
                <a:cs typeface="+mj-cs"/>
              </a:rPr>
              <a:t>Answer Sheets, Rosters &amp; Labels </a:t>
            </a:r>
            <a:br>
              <a:rPr lang="en-US" sz="3200" b="1" i="0" u="none" strike="noStrike" kern="1200" cap="none" spc="-100" normalizeH="0" baseline="0" noProof="0">
                <a:ln>
                  <a:noFill/>
                </a:ln>
                <a:solidFill>
                  <a:srgbClr val="2109AF"/>
                </a:solidFill>
                <a:effectLst/>
                <a:uLnTx/>
                <a:uFillTx/>
                <a:latin typeface="Cambria"/>
              </a:rPr>
            </a:br>
            <a:r>
              <a:rPr lang="en-US" sz="3200" b="1">
                <a:solidFill>
                  <a:srgbClr val="2109AF"/>
                </a:solidFill>
                <a:latin typeface="Cambria"/>
              </a:rPr>
              <a:t>                </a:t>
            </a:r>
            <a:r>
              <a:rPr kumimoji="0" lang="en-US" sz="3200" b="1" i="0" u="none" strike="noStrike" kern="1200" cap="none" spc="-100" normalizeH="0" baseline="0" noProof="0">
                <a:ln>
                  <a:noFill/>
                </a:ln>
                <a:solidFill>
                  <a:srgbClr val="2109AF"/>
                </a:solidFill>
                <a:effectLst/>
                <a:uLnTx/>
                <a:uFillTx/>
                <a:latin typeface="Cambria"/>
                <a:ea typeface="+mj-ea"/>
                <a:cs typeface="+mj-cs"/>
              </a:rPr>
              <a:t> MAARS shipping schedule (</a:t>
            </a:r>
            <a:r>
              <a:rPr kumimoji="0" lang="en-US" sz="3200" b="1" i="1" u="none" strike="noStrike" kern="1200" cap="none" spc="-100" normalizeH="0" baseline="0" noProof="0">
                <a:ln>
                  <a:noFill/>
                </a:ln>
                <a:solidFill>
                  <a:srgbClr val="2109AF"/>
                </a:solidFill>
                <a:effectLst/>
                <a:uLnTx/>
                <a:uFillTx/>
                <a:latin typeface="Cambria"/>
                <a:ea typeface="+mj-ea"/>
                <a:cs typeface="+mj-cs"/>
              </a:rPr>
              <a:t>tentative</a:t>
            </a:r>
            <a:r>
              <a:rPr kumimoji="0" lang="en-US" sz="3200" b="1" i="0" u="none" strike="noStrike" kern="1200" cap="none" spc="-100" normalizeH="0" baseline="0" noProof="0">
                <a:ln>
                  <a:noFill/>
                </a:ln>
                <a:solidFill>
                  <a:srgbClr val="2109AF"/>
                </a:solidFill>
                <a:effectLst/>
                <a:uLnTx/>
                <a:uFillTx/>
                <a:latin typeface="Cambria"/>
                <a:ea typeface="+mj-ea"/>
                <a:cs typeface="+mj-cs"/>
              </a:rPr>
              <a:t>)</a:t>
            </a:r>
            <a:r>
              <a:rPr lang="en-US" sz="3200" b="1">
                <a:solidFill>
                  <a:srgbClr val="2109AF"/>
                </a:solidFill>
                <a:latin typeface="Cambria"/>
              </a:rPr>
              <a:t> </a:t>
            </a:r>
            <a:endParaRPr lang="en-US">
              <a:solidFill>
                <a:srgbClr val="2109AF"/>
              </a:solidFill>
              <a:ea typeface="Cambria"/>
            </a:endParaRPr>
          </a:p>
        </p:txBody>
      </p:sp>
      <p:sp>
        <p:nvSpPr>
          <p:cNvPr id="3" name="Content Placeholder 2">
            <a:extLst>
              <a:ext uri="{FF2B5EF4-FFF2-40B4-BE49-F238E27FC236}">
                <a16:creationId xmlns:a16="http://schemas.microsoft.com/office/drawing/2014/main" id="{214D169F-71A8-149F-D458-D16343CF8A69}"/>
              </a:ext>
            </a:extLst>
          </p:cNvPr>
          <p:cNvSpPr>
            <a:spLocks noGrp="1"/>
          </p:cNvSpPr>
          <p:nvPr>
            <p:ph idx="1"/>
          </p:nvPr>
        </p:nvSpPr>
        <p:spPr>
          <a:xfrm>
            <a:off x="609600" y="1492738"/>
            <a:ext cx="10160000" cy="4908062"/>
          </a:xfrm>
        </p:spPr>
        <p:txBody>
          <a:bodyPr vert="horz" lIns="91440" tIns="45720" rIns="91440" bIns="45720" rtlCol="0" anchor="t">
            <a:normAutofit lnSpcReduction="10000"/>
          </a:bodyPr>
          <a:lstStyle/>
          <a:p>
            <a:r>
              <a:rPr lang="en-US">
                <a:solidFill>
                  <a:srgbClr val="2109AF"/>
                </a:solidFill>
              </a:rPr>
              <a:t>MAARS Shipping Schedule:</a:t>
            </a:r>
          </a:p>
          <a:p>
            <a:pPr lvl="1"/>
            <a:r>
              <a:rPr lang="en-US"/>
              <a:t>To be determined.  As soon as we know when we will have the needed TFT images to create the answer sheets.</a:t>
            </a:r>
            <a:endParaRPr lang="en-US">
              <a:ea typeface="Calibri"/>
              <a:cs typeface="Calibri"/>
            </a:endParaRPr>
          </a:p>
          <a:p>
            <a:endParaRPr lang="en-US">
              <a:solidFill>
                <a:srgbClr val="2109AF"/>
              </a:solidFill>
            </a:endParaRPr>
          </a:p>
          <a:p>
            <a:r>
              <a:rPr lang="en-US">
                <a:solidFill>
                  <a:srgbClr val="2109AF"/>
                </a:solidFill>
              </a:rPr>
              <a:t>CBT Grade Level Answer Sheets:</a:t>
            </a:r>
          </a:p>
          <a:p>
            <a:pPr lvl="1"/>
            <a:r>
              <a:rPr lang="en-US"/>
              <a:t>As in the past, we will be sending out our usual </a:t>
            </a:r>
            <a:r>
              <a:rPr lang="en-US" b="1"/>
              <a:t>order form/template </a:t>
            </a:r>
            <a:r>
              <a:rPr lang="en-US"/>
              <a:t>soon.</a:t>
            </a:r>
          </a:p>
          <a:p>
            <a:pPr lvl="2"/>
            <a:r>
              <a:rPr lang="en-US"/>
              <a:t>These are completed by your district/school, listing the student’s information on the students that will need paper answer sheets.</a:t>
            </a:r>
          </a:p>
          <a:p>
            <a:pPr lvl="1"/>
            <a:r>
              <a:rPr lang="en-US"/>
              <a:t>Keep in mind, for your CBT grade level students, these students </a:t>
            </a:r>
            <a:r>
              <a:rPr lang="en-US" b="1"/>
              <a:t>must have </a:t>
            </a:r>
            <a:r>
              <a:rPr lang="en-US"/>
              <a:t>an IEP or 504 to take the paper version of the test.</a:t>
            </a:r>
          </a:p>
          <a:p>
            <a:pPr lvl="1"/>
            <a:r>
              <a:rPr lang="en-US"/>
              <a:t>As in the past, no rosters or labels will be printed with CBT printed answer sheets.</a:t>
            </a:r>
          </a:p>
          <a:p>
            <a:endParaRPr lang="en-US"/>
          </a:p>
          <a:p>
            <a:r>
              <a:rPr lang="en-US">
                <a:solidFill>
                  <a:srgbClr val="2109AF"/>
                </a:solidFill>
              </a:rPr>
              <a:t>PBT Grade Level Answer Sheets:</a:t>
            </a:r>
          </a:p>
          <a:p>
            <a:pPr lvl="1"/>
            <a:r>
              <a:rPr lang="en-US"/>
              <a:t>These will be printed along with a set of rosters and labels.  </a:t>
            </a:r>
          </a:p>
        </p:txBody>
      </p:sp>
      <p:sp>
        <p:nvSpPr>
          <p:cNvPr id="4" name="Slide Number Placeholder 3">
            <a:extLst>
              <a:ext uri="{FF2B5EF4-FFF2-40B4-BE49-F238E27FC236}">
                <a16:creationId xmlns:a16="http://schemas.microsoft.com/office/drawing/2014/main" id="{C5DAF6EA-3D12-FF9E-6BD5-D37C02FC0E8D}"/>
              </a:ext>
            </a:extLst>
          </p:cNvPr>
          <p:cNvSpPr>
            <a:spLocks noGrp="1"/>
          </p:cNvSpPr>
          <p:nvPr>
            <p:ph type="sldNum" sz="quarter" idx="12"/>
          </p:nvPr>
        </p:nvSpPr>
        <p:spPr/>
        <p:txBody>
          <a:bodyPr/>
          <a:lstStyle/>
          <a:p>
            <a:fld id="{38BC901B-B5E4-4A47-8F67-5F155DBF4CDE}" type="slidenum">
              <a:rPr lang="en-US" smtClean="0"/>
              <a:pPr/>
              <a:t>30</a:t>
            </a:fld>
            <a:endParaRPr lang="en-US"/>
          </a:p>
        </p:txBody>
      </p:sp>
    </p:spTree>
    <p:extLst>
      <p:ext uri="{BB962C8B-B14F-4D97-AF65-F5344CB8AC3E}">
        <p14:creationId xmlns:p14="http://schemas.microsoft.com/office/powerpoint/2010/main" val="637073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2720-387B-4B9C-9E39-6D6A851E7FF2}"/>
              </a:ext>
            </a:extLst>
          </p:cNvPr>
          <p:cNvSpPr>
            <a:spLocks noGrp="1"/>
          </p:cNvSpPr>
          <p:nvPr>
            <p:ph type="title"/>
          </p:nvPr>
        </p:nvSpPr>
        <p:spPr>
          <a:xfrm>
            <a:off x="609600" y="274638"/>
            <a:ext cx="10160000" cy="631947"/>
          </a:xfrm>
        </p:spPr>
        <p:txBody>
          <a:bodyPr/>
          <a:lstStyle/>
          <a:p>
            <a:pPr algn="ctr"/>
            <a:r>
              <a:rPr kumimoji="0" lang="en-US" sz="2400" b="1" i="0" u="none" strike="noStrike" kern="1200" cap="none" spc="-100" normalizeH="0" baseline="0" noProof="0">
                <a:ln>
                  <a:noFill/>
                </a:ln>
                <a:solidFill>
                  <a:srgbClr val="2109AF"/>
                </a:solidFill>
                <a:effectLst/>
                <a:uLnTx/>
                <a:uFillTx/>
                <a:latin typeface="Cambria"/>
                <a:ea typeface="+mj-ea"/>
                <a:cs typeface="+mj-cs"/>
              </a:rPr>
              <a:t>3-8 Testing – Important Dates and Deadlines</a:t>
            </a:r>
            <a:r>
              <a:rPr kumimoji="0" lang="en-US" sz="2400" b="1" i="0" u="none" strike="noStrike" kern="1200" cap="none" spc="-100" normalizeH="0" baseline="0" noProof="0">
                <a:ln>
                  <a:noFill/>
                </a:ln>
                <a:solidFill>
                  <a:srgbClr val="2109AF"/>
                </a:solidFill>
                <a:effectLst/>
                <a:uLnTx/>
                <a:uFillTx/>
                <a:latin typeface="Cambria"/>
                <a:ea typeface="Cambria"/>
                <a:cs typeface="+mj-lt"/>
              </a:rPr>
              <a:t>  </a:t>
            </a:r>
            <a:endParaRPr lang="en-US" sz="3200" b="1">
              <a:solidFill>
                <a:srgbClr val="2109AF"/>
              </a:solidFill>
              <a:ea typeface="Cambria"/>
            </a:endParaRPr>
          </a:p>
        </p:txBody>
      </p:sp>
      <p:sp>
        <p:nvSpPr>
          <p:cNvPr id="4" name="Slide Number Placeholder 3">
            <a:extLst>
              <a:ext uri="{FF2B5EF4-FFF2-40B4-BE49-F238E27FC236}">
                <a16:creationId xmlns:a16="http://schemas.microsoft.com/office/drawing/2014/main" id="{8A295DEC-67D1-45DB-A06D-B6D33308C5DC}"/>
              </a:ext>
            </a:extLst>
          </p:cNvPr>
          <p:cNvSpPr>
            <a:spLocks noGrp="1"/>
          </p:cNvSpPr>
          <p:nvPr>
            <p:ph type="sldNum" sz="quarter" idx="12"/>
          </p:nvPr>
        </p:nvSpPr>
        <p:spPr/>
        <p:txBody>
          <a:bodyPr/>
          <a:lstStyle/>
          <a:p>
            <a:fld id="{38BC901B-B5E4-4A47-8F67-5F155DBF4CDE}" type="slidenum">
              <a:rPr lang="en-US" smtClean="0"/>
              <a:pPr/>
              <a:t>31</a:t>
            </a:fld>
            <a:endParaRPr lang="en-US"/>
          </a:p>
        </p:txBody>
      </p:sp>
      <p:graphicFrame>
        <p:nvGraphicFramePr>
          <p:cNvPr id="9" name="Table 8">
            <a:extLst>
              <a:ext uri="{FF2B5EF4-FFF2-40B4-BE49-F238E27FC236}">
                <a16:creationId xmlns:a16="http://schemas.microsoft.com/office/drawing/2014/main" id="{8BB5FC18-37E3-AD16-09E3-FCDBE9819421}"/>
              </a:ext>
            </a:extLst>
          </p:cNvPr>
          <p:cNvGraphicFramePr>
            <a:graphicFrameLocks noGrp="1"/>
          </p:cNvGraphicFramePr>
          <p:nvPr>
            <p:extLst>
              <p:ext uri="{D42A27DB-BD31-4B8C-83A1-F6EECF244321}">
                <p14:modId xmlns:p14="http://schemas.microsoft.com/office/powerpoint/2010/main" val="1978006622"/>
              </p:ext>
            </p:extLst>
          </p:nvPr>
        </p:nvGraphicFramePr>
        <p:xfrm>
          <a:off x="1750647" y="1891323"/>
          <a:ext cx="7987323" cy="4349196"/>
        </p:xfrm>
        <a:graphic>
          <a:graphicData uri="http://schemas.openxmlformats.org/drawingml/2006/table">
            <a:tbl>
              <a:tblPr firstRow="1" bandRow="1">
                <a:tableStyleId>{F5AB1C69-6EDB-4FF4-983F-18BD219EF322}</a:tableStyleId>
              </a:tblPr>
              <a:tblGrid>
                <a:gridCol w="4868984">
                  <a:extLst>
                    <a:ext uri="{9D8B030D-6E8A-4147-A177-3AD203B41FA5}">
                      <a16:colId xmlns:a16="http://schemas.microsoft.com/office/drawing/2014/main" val="213656358"/>
                    </a:ext>
                  </a:extLst>
                </a:gridCol>
                <a:gridCol w="3118339">
                  <a:extLst>
                    <a:ext uri="{9D8B030D-6E8A-4147-A177-3AD203B41FA5}">
                      <a16:colId xmlns:a16="http://schemas.microsoft.com/office/drawing/2014/main" val="4022607936"/>
                    </a:ext>
                  </a:extLst>
                </a:gridCol>
              </a:tblGrid>
              <a:tr h="342032">
                <a:tc>
                  <a:txBody>
                    <a:bodyPr/>
                    <a:lstStyle/>
                    <a:p>
                      <a:r>
                        <a:rPr lang="en-US" sz="1600">
                          <a:solidFill>
                            <a:schemeClr val="tx1">
                              <a:lumMod val="95000"/>
                              <a:lumOff val="5000"/>
                            </a:schemeClr>
                          </a:solidFill>
                          <a:effectLst/>
                        </a:rPr>
                        <a:t>            Important Dates and  Deadlines for 3-8 Tests </a:t>
                      </a: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3303230231"/>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3231742176"/>
                  </a:ext>
                </a:extLst>
              </a:tr>
              <a:tr h="178914">
                <a:tc>
                  <a:txBody>
                    <a:bodyPr/>
                    <a:lstStyle/>
                    <a:p>
                      <a:r>
                        <a:rPr lang="en-US" sz="1200">
                          <a:effectLst/>
                        </a:rPr>
                        <a:t>   CBT Tech-Readiness Closes</a:t>
                      </a:r>
                    </a:p>
                  </a:txBody>
                  <a:tcPr marL="0" marR="0" marT="0" marB="0" anchor="ctr"/>
                </a:tc>
                <a:tc>
                  <a:txBody>
                    <a:bodyPr/>
                    <a:lstStyle/>
                    <a:p>
                      <a:r>
                        <a:rPr lang="en-US" sz="1200">
                          <a:effectLst/>
                        </a:rPr>
                        <a:t>         December 29th </a:t>
                      </a:r>
                    </a:p>
                  </a:txBody>
                  <a:tcPr marL="0" marR="0" marT="0" marB="0" anchor="ctr"/>
                </a:tc>
                <a:extLst>
                  <a:ext uri="{0D108BD9-81ED-4DB2-BD59-A6C34878D82A}">
                    <a16:rowId xmlns:a16="http://schemas.microsoft.com/office/drawing/2014/main" val="1198056172"/>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3382373535"/>
                  </a:ext>
                </a:extLst>
              </a:tr>
              <a:tr h="350685">
                <a:tc>
                  <a:txBody>
                    <a:bodyPr/>
                    <a:lstStyle/>
                    <a:p>
                      <a:r>
                        <a:rPr lang="en-US" sz="1200">
                          <a:effectLst/>
                        </a:rPr>
                        <a:t>   Simulation CBT:  Date To Have All Student Data Up-To-Date in Level 1 </a:t>
                      </a:r>
                    </a:p>
                  </a:txBody>
                  <a:tcPr marL="0" marR="0" marT="0" marB="0" anchor="ctr"/>
                </a:tc>
                <a:tc>
                  <a:txBody>
                    <a:bodyPr/>
                    <a:lstStyle/>
                    <a:p>
                      <a:r>
                        <a:rPr lang="en-US" sz="1200">
                          <a:effectLst/>
                        </a:rPr>
                        <a:t>         December 7th</a:t>
                      </a:r>
                    </a:p>
                  </a:txBody>
                  <a:tcPr marL="0" marR="0" marT="0" marB="0" anchor="ctr"/>
                </a:tc>
                <a:extLst>
                  <a:ext uri="{0D108BD9-81ED-4DB2-BD59-A6C34878D82A}">
                    <a16:rowId xmlns:a16="http://schemas.microsoft.com/office/drawing/2014/main" val="1792504844"/>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591385659"/>
                  </a:ext>
                </a:extLst>
              </a:tr>
              <a:tr h="350685">
                <a:tc>
                  <a:txBody>
                    <a:bodyPr/>
                    <a:lstStyle/>
                    <a:p>
                      <a:r>
                        <a:rPr lang="en-US" sz="1200">
                          <a:effectLst/>
                        </a:rPr>
                        <a:t>   Simulation CBT:  Date Nextera Opens For  Student Setup &amp; Test Prep</a:t>
                      </a:r>
                    </a:p>
                  </a:txBody>
                  <a:tcPr marL="0" marR="0" marT="0" marB="0" anchor="ctr"/>
                </a:tc>
                <a:tc>
                  <a:txBody>
                    <a:bodyPr/>
                    <a:lstStyle/>
                    <a:p>
                      <a:r>
                        <a:rPr lang="en-US" sz="1200">
                          <a:effectLst/>
                        </a:rPr>
                        <a:t>         December 20th</a:t>
                      </a:r>
                    </a:p>
                  </a:txBody>
                  <a:tcPr marL="0" marR="0" marT="0" marB="0" anchor="ctr"/>
                </a:tc>
                <a:extLst>
                  <a:ext uri="{0D108BD9-81ED-4DB2-BD59-A6C34878D82A}">
                    <a16:rowId xmlns:a16="http://schemas.microsoft.com/office/drawing/2014/main" val="4262627731"/>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2875929428"/>
                  </a:ext>
                </a:extLst>
              </a:tr>
              <a:tr h="396942">
                <a:tc>
                  <a:txBody>
                    <a:bodyPr/>
                    <a:lstStyle/>
                    <a:p>
                      <a:r>
                        <a:rPr lang="en-US" sz="1200">
                          <a:effectLst/>
                        </a:rPr>
                        <a:t>   Simulation CBT:  Schedule dates for Participation                                  </a:t>
                      </a:r>
                      <a:r>
                        <a:rPr lang="en-US" sz="1200">
                          <a:solidFill>
                            <a:srgbClr val="C00000"/>
                          </a:solidFill>
                          <a:effectLst/>
                        </a:rPr>
                        <a:t>(Reminder: All CBT Schools Are Required to Participate)</a:t>
                      </a:r>
                    </a:p>
                  </a:txBody>
                  <a:tcPr marL="0" marR="0" marT="0" marB="0" anchor="ctr"/>
                </a:tc>
                <a:tc>
                  <a:txBody>
                    <a:bodyPr/>
                    <a:lstStyle/>
                    <a:p>
                      <a:r>
                        <a:rPr lang="en-US" sz="1200">
                          <a:effectLst/>
                        </a:rPr>
                        <a:t>        Month of December</a:t>
                      </a:r>
                    </a:p>
                  </a:txBody>
                  <a:tcPr marL="0" marR="0" marT="0" marB="0" anchor="ctr"/>
                </a:tc>
                <a:extLst>
                  <a:ext uri="{0D108BD9-81ED-4DB2-BD59-A6C34878D82A}">
                    <a16:rowId xmlns:a16="http://schemas.microsoft.com/office/drawing/2014/main" val="3106527439"/>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3803539780"/>
                  </a:ext>
                </a:extLst>
              </a:tr>
              <a:tr h="178914">
                <a:tc>
                  <a:txBody>
                    <a:bodyPr/>
                    <a:lstStyle/>
                    <a:p>
                      <a:r>
                        <a:rPr lang="en-US" sz="1200">
                          <a:effectLst/>
                        </a:rPr>
                        <a:t>   Simulation CBT: Testing Window</a:t>
                      </a:r>
                    </a:p>
                  </a:txBody>
                  <a:tcPr marL="0" marR="0" marT="0" marB="0" anchor="ctr"/>
                </a:tc>
                <a:tc>
                  <a:txBody>
                    <a:bodyPr/>
                    <a:lstStyle/>
                    <a:p>
                      <a:r>
                        <a:rPr lang="en-US" sz="1200">
                          <a:effectLst/>
                        </a:rPr>
                        <a:t>        January 16th  -  January 26</a:t>
                      </a:r>
                    </a:p>
                  </a:txBody>
                  <a:tcPr marL="0" marR="0" marT="0" marB="0" anchor="ctr"/>
                </a:tc>
                <a:extLst>
                  <a:ext uri="{0D108BD9-81ED-4DB2-BD59-A6C34878D82A}">
                    <a16:rowId xmlns:a16="http://schemas.microsoft.com/office/drawing/2014/main" val="906902763"/>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893807639"/>
                  </a:ext>
                </a:extLst>
              </a:tr>
              <a:tr h="261400">
                <a:tc>
                  <a:txBody>
                    <a:bodyPr/>
                    <a:lstStyle/>
                    <a:p>
                      <a:r>
                        <a:rPr lang="en-US" sz="1200">
                          <a:effectLst/>
                        </a:rPr>
                        <a:t>   CBT Proctor &amp; Best Practices Training &amp; </a:t>
                      </a:r>
                      <a:r>
                        <a:rPr lang="en-US" sz="1200" err="1">
                          <a:effectLst/>
                        </a:rPr>
                        <a:t>ScorePoint</a:t>
                      </a:r>
                      <a:r>
                        <a:rPr lang="en-US" sz="1200">
                          <a:effectLst/>
                        </a:rPr>
                        <a:t> Training</a:t>
                      </a:r>
                    </a:p>
                  </a:txBody>
                  <a:tcPr marL="0" marR="0" marT="0" marB="0" anchor="ctr"/>
                </a:tc>
                <a:tc>
                  <a:txBody>
                    <a:bodyPr/>
                    <a:lstStyle/>
                    <a:p>
                      <a:r>
                        <a:rPr lang="en-US" sz="1200">
                          <a:effectLst/>
                        </a:rPr>
                        <a:t>        February - March (actual date TBD)</a:t>
                      </a:r>
                    </a:p>
                  </a:txBody>
                  <a:tcPr marL="0" marR="0" marT="0" marB="0" anchor="ctr"/>
                </a:tc>
                <a:extLst>
                  <a:ext uri="{0D108BD9-81ED-4DB2-BD59-A6C34878D82A}">
                    <a16:rowId xmlns:a16="http://schemas.microsoft.com/office/drawing/2014/main" val="3274479232"/>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2845424693"/>
                  </a:ext>
                </a:extLst>
              </a:tr>
              <a:tr h="242037">
                <a:tc>
                  <a:txBody>
                    <a:bodyPr/>
                    <a:lstStyle/>
                    <a:p>
                      <a:r>
                        <a:rPr lang="en-US" sz="1200">
                          <a:effectLst/>
                        </a:rPr>
                        <a:t>   Operational CBT: Date to Have all Student Data Up-To-Date in Level 1</a:t>
                      </a:r>
                    </a:p>
                  </a:txBody>
                  <a:tcPr marL="0" marR="0" marT="0" marB="0" anchor="ctr"/>
                </a:tc>
                <a:tc>
                  <a:txBody>
                    <a:bodyPr/>
                    <a:lstStyle/>
                    <a:p>
                      <a:r>
                        <a:rPr lang="en-US" sz="1200">
                          <a:effectLst/>
                        </a:rPr>
                        <a:t>        February - March (actual date TBD)</a:t>
                      </a:r>
                    </a:p>
                  </a:txBody>
                  <a:tcPr marL="0" marR="0" marT="0" marB="0" anchor="ctr"/>
                </a:tc>
                <a:extLst>
                  <a:ext uri="{0D108BD9-81ED-4DB2-BD59-A6C34878D82A}">
                    <a16:rowId xmlns:a16="http://schemas.microsoft.com/office/drawing/2014/main" val="706020955"/>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3530041289"/>
                  </a:ext>
                </a:extLst>
              </a:tr>
              <a:tr h="242037">
                <a:tc>
                  <a:txBody>
                    <a:bodyPr/>
                    <a:lstStyle/>
                    <a:p>
                      <a:r>
                        <a:rPr lang="en-US" sz="1200">
                          <a:effectLst/>
                        </a:rPr>
                        <a:t>   Operational CBT: Date Nextera Opens for Student Setup &amp; Test Prep</a:t>
                      </a:r>
                    </a:p>
                  </a:txBody>
                  <a:tcPr marL="0" marR="0" marT="0" marB="0" anchor="ctr"/>
                </a:tc>
                <a:tc>
                  <a:txBody>
                    <a:bodyPr/>
                    <a:lstStyle/>
                    <a:p>
                      <a:r>
                        <a:rPr lang="en-US" sz="1200">
                          <a:effectLst/>
                        </a:rPr>
                        <a:t>        February - March (actual date TBD)</a:t>
                      </a:r>
                    </a:p>
                  </a:txBody>
                  <a:tcPr marL="0" marR="0" marT="0" marB="0" anchor="ctr"/>
                </a:tc>
                <a:extLst>
                  <a:ext uri="{0D108BD9-81ED-4DB2-BD59-A6C34878D82A}">
                    <a16:rowId xmlns:a16="http://schemas.microsoft.com/office/drawing/2014/main" val="2046815695"/>
                  </a:ext>
                </a:extLst>
              </a:tr>
              <a:tr h="178914">
                <a:tc>
                  <a:txBody>
                    <a:bodyPr/>
                    <a:lstStyle/>
                    <a:p>
                      <a:endParaRPr lang="en-US" sz="1200">
                        <a:effectLst/>
                      </a:endParaRPr>
                    </a:p>
                  </a:txBody>
                  <a:tcPr marL="0" marR="0" marT="0" marB="0" anchor="ctr"/>
                </a:tc>
                <a:tc>
                  <a:txBody>
                    <a:bodyPr/>
                    <a:lstStyle/>
                    <a:p>
                      <a:endParaRPr lang="en-US" sz="1200">
                        <a:effectLst/>
                      </a:endParaRPr>
                    </a:p>
                  </a:txBody>
                  <a:tcPr marL="0" marR="0" marT="0" marB="0" anchor="ctr"/>
                </a:tc>
                <a:extLst>
                  <a:ext uri="{0D108BD9-81ED-4DB2-BD59-A6C34878D82A}">
                    <a16:rowId xmlns:a16="http://schemas.microsoft.com/office/drawing/2014/main" val="4822335"/>
                  </a:ext>
                </a:extLst>
              </a:tr>
            </a:tbl>
          </a:graphicData>
        </a:graphic>
      </p:graphicFrame>
      <p:sp>
        <p:nvSpPr>
          <p:cNvPr id="3" name="TextBox 2">
            <a:extLst>
              <a:ext uri="{FF2B5EF4-FFF2-40B4-BE49-F238E27FC236}">
                <a16:creationId xmlns:a16="http://schemas.microsoft.com/office/drawing/2014/main" id="{564A4115-2A3F-8BB7-1A37-B713A8058B16}"/>
              </a:ext>
            </a:extLst>
          </p:cNvPr>
          <p:cNvSpPr txBox="1"/>
          <p:nvPr/>
        </p:nvSpPr>
        <p:spPr>
          <a:xfrm>
            <a:off x="609600" y="906585"/>
            <a:ext cx="10050584" cy="369332"/>
          </a:xfrm>
          <a:prstGeom prst="rect">
            <a:avLst/>
          </a:prstGeom>
          <a:noFill/>
        </p:spPr>
        <p:txBody>
          <a:bodyPr wrap="square" rtlCol="0">
            <a:spAutoFit/>
          </a:bodyPr>
          <a:lstStyle/>
          <a:p>
            <a:pPr algn="ctr"/>
            <a:r>
              <a:rPr lang="en-US">
                <a:solidFill>
                  <a:srgbClr val="2109AF"/>
                </a:solidFill>
              </a:rPr>
              <a:t>More dates will be added to this chart and will be in our Weekly Digest as they are made available.</a:t>
            </a:r>
          </a:p>
        </p:txBody>
      </p:sp>
    </p:spTree>
    <p:extLst>
      <p:ext uri="{BB962C8B-B14F-4D97-AF65-F5344CB8AC3E}">
        <p14:creationId xmlns:p14="http://schemas.microsoft.com/office/powerpoint/2010/main" val="114697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C09B-F942-463D-B4AA-2FC5256C9577}"/>
              </a:ext>
            </a:extLst>
          </p:cNvPr>
          <p:cNvSpPr>
            <a:spLocks noGrp="1"/>
          </p:cNvSpPr>
          <p:nvPr>
            <p:ph type="title"/>
          </p:nvPr>
        </p:nvSpPr>
        <p:spPr>
          <a:xfrm>
            <a:off x="609599" y="274638"/>
            <a:ext cx="10160000" cy="1143000"/>
          </a:xfrm>
        </p:spPr>
        <p:txBody>
          <a:bodyPr/>
          <a:lstStyle/>
          <a:p>
            <a:pPr algn="ctr"/>
            <a:r>
              <a:rPr lang="en-US" sz="3200" b="1">
                <a:solidFill>
                  <a:srgbClr val="2109AF"/>
                </a:solidFill>
              </a:rPr>
              <a:t>Assessment Student Answer Sheets Due to MAARS </a:t>
            </a:r>
            <a:br>
              <a:rPr lang="en-US" sz="3200" b="1">
                <a:solidFill>
                  <a:srgbClr val="2109AF"/>
                </a:solidFill>
              </a:rPr>
            </a:br>
            <a:r>
              <a:rPr lang="en-US" sz="3200" b="1">
                <a:solidFill>
                  <a:srgbClr val="2109AF"/>
                </a:solidFill>
              </a:rPr>
              <a:t>for Processing</a:t>
            </a:r>
            <a:endParaRPr lang="en-US" sz="3200" b="1">
              <a:solidFill>
                <a:srgbClr val="2109AF"/>
              </a:solidFill>
              <a:ea typeface="Cambria"/>
            </a:endParaRPr>
          </a:p>
        </p:txBody>
      </p:sp>
      <p:sp>
        <p:nvSpPr>
          <p:cNvPr id="4" name="Slide Number Placeholder 3">
            <a:extLst>
              <a:ext uri="{FF2B5EF4-FFF2-40B4-BE49-F238E27FC236}">
                <a16:creationId xmlns:a16="http://schemas.microsoft.com/office/drawing/2014/main" id="{58B785EB-EC2E-4D3C-B5FE-B7222D5FB756}"/>
              </a:ext>
            </a:extLst>
          </p:cNvPr>
          <p:cNvSpPr>
            <a:spLocks noGrp="1"/>
          </p:cNvSpPr>
          <p:nvPr>
            <p:ph type="sldNum" sz="quarter" idx="12"/>
          </p:nvPr>
        </p:nvSpPr>
        <p:spPr/>
        <p:txBody>
          <a:bodyPr/>
          <a:lstStyle/>
          <a:p>
            <a:fld id="{38BC901B-B5E4-4A47-8F67-5F155DBF4CDE}" type="slidenum">
              <a:rPr lang="en-US" smtClean="0"/>
              <a:pPr/>
              <a:t>32</a:t>
            </a:fld>
            <a:endParaRPr lang="en-US"/>
          </a:p>
        </p:txBody>
      </p:sp>
      <p:sp>
        <p:nvSpPr>
          <p:cNvPr id="5" name="Content Placeholder 4">
            <a:extLst>
              <a:ext uri="{FF2B5EF4-FFF2-40B4-BE49-F238E27FC236}">
                <a16:creationId xmlns:a16="http://schemas.microsoft.com/office/drawing/2014/main" id="{32806852-FA04-D56E-F8BA-1C33F607E86D}"/>
              </a:ext>
            </a:extLst>
          </p:cNvPr>
          <p:cNvSpPr>
            <a:spLocks noGrp="1"/>
          </p:cNvSpPr>
          <p:nvPr>
            <p:ph idx="1"/>
          </p:nvPr>
        </p:nvSpPr>
        <p:spPr>
          <a:xfrm>
            <a:off x="930030" y="2324291"/>
            <a:ext cx="9519138" cy="951322"/>
          </a:xfrm>
        </p:spPr>
        <p:txBody>
          <a:bodyPr vert="horz" lIns="91440" tIns="45720" rIns="91440" bIns="45720" rtlCol="0" anchor="t">
            <a:normAutofit fontScale="92500"/>
          </a:bodyPr>
          <a:lstStyle/>
          <a:p>
            <a:r>
              <a:rPr lang="en-US">
                <a:cs typeface="Calibri"/>
              </a:rPr>
              <a:t> Waiting to hear from NYSED on these deadlines for ELA, Math, Science and NYSESLAT</a:t>
            </a:r>
          </a:p>
          <a:p>
            <a:r>
              <a:rPr lang="en-US">
                <a:cs typeface="Calibri"/>
              </a:rPr>
              <a:t>We will keep you all posted as soon as we receive these dates.</a:t>
            </a:r>
          </a:p>
        </p:txBody>
      </p:sp>
      <p:pic>
        <p:nvPicPr>
          <p:cNvPr id="3" name="Picture 2" descr="Waiting GIFs on GIPHY - Be Animated">
            <a:extLst>
              <a:ext uri="{FF2B5EF4-FFF2-40B4-BE49-F238E27FC236}">
                <a16:creationId xmlns:a16="http://schemas.microsoft.com/office/drawing/2014/main" id="{DBA89514-C379-5702-FF10-697157998F29}"/>
              </a:ext>
            </a:extLst>
          </p:cNvPr>
          <p:cNvPicPr>
            <a:picLocks noChangeAspect="1"/>
          </p:cNvPicPr>
          <p:nvPr/>
        </p:nvPicPr>
        <p:blipFill>
          <a:blip r:embed="rId3"/>
          <a:stretch>
            <a:fillRect/>
          </a:stretch>
        </p:blipFill>
        <p:spPr>
          <a:xfrm>
            <a:off x="4148199" y="4254459"/>
            <a:ext cx="1946069" cy="1298122"/>
          </a:xfrm>
          <a:prstGeom prst="rect">
            <a:avLst/>
          </a:prstGeom>
        </p:spPr>
      </p:pic>
    </p:spTree>
    <p:extLst>
      <p:ext uri="{BB962C8B-B14F-4D97-AF65-F5344CB8AC3E}">
        <p14:creationId xmlns:p14="http://schemas.microsoft.com/office/powerpoint/2010/main" val="364742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9789-F4FF-497F-82DF-B44A11761D35}"/>
              </a:ext>
            </a:extLst>
          </p:cNvPr>
          <p:cNvSpPr>
            <a:spLocks noGrp="1"/>
          </p:cNvSpPr>
          <p:nvPr>
            <p:ph type="title"/>
          </p:nvPr>
        </p:nvSpPr>
        <p:spPr>
          <a:xfrm>
            <a:off x="289169" y="274638"/>
            <a:ext cx="10761785" cy="592870"/>
          </a:xfrm>
        </p:spPr>
        <p:txBody>
          <a:bodyPr/>
          <a:lstStyle/>
          <a:p>
            <a:r>
              <a:rPr lang="en-US" sz="2800">
                <a:solidFill>
                  <a:srgbClr val="2109AF"/>
                </a:solidFill>
              </a:rPr>
              <a:t>3-8 Testing - </a:t>
            </a:r>
            <a:r>
              <a:rPr lang="en-US" sz="2800" b="1">
                <a:solidFill>
                  <a:srgbClr val="2109AF"/>
                </a:solidFill>
              </a:rPr>
              <a:t>General information to keep in mind for Premier Scoring</a:t>
            </a:r>
            <a:endParaRPr lang="en-US" sz="2800" b="1">
              <a:solidFill>
                <a:srgbClr val="2109AF"/>
              </a:solidFill>
              <a:ea typeface="Cambria"/>
            </a:endParaRPr>
          </a:p>
        </p:txBody>
      </p:sp>
      <p:sp>
        <p:nvSpPr>
          <p:cNvPr id="3" name="Content Placeholder 2">
            <a:extLst>
              <a:ext uri="{FF2B5EF4-FFF2-40B4-BE49-F238E27FC236}">
                <a16:creationId xmlns:a16="http://schemas.microsoft.com/office/drawing/2014/main" id="{E0D12620-1EBA-4C65-B0CE-6DC49A72CB38}"/>
              </a:ext>
            </a:extLst>
          </p:cNvPr>
          <p:cNvSpPr>
            <a:spLocks noGrp="1"/>
          </p:cNvSpPr>
          <p:nvPr>
            <p:ph idx="1"/>
          </p:nvPr>
        </p:nvSpPr>
        <p:spPr>
          <a:xfrm>
            <a:off x="609600" y="867508"/>
            <a:ext cx="10160000" cy="5783383"/>
          </a:xfrm>
        </p:spPr>
        <p:txBody>
          <a:bodyPr vert="horz" lIns="91440" tIns="45720" rIns="91440" bIns="45720" rtlCol="0" anchor="t">
            <a:normAutofit fontScale="85000" lnSpcReduction="10000"/>
          </a:bodyPr>
          <a:lstStyle/>
          <a:p>
            <a:endParaRPr lang="en-US"/>
          </a:p>
          <a:p>
            <a:r>
              <a:rPr lang="en-US"/>
              <a:t>Premier offers </a:t>
            </a:r>
            <a:r>
              <a:rPr lang="en-US" b="1">
                <a:solidFill>
                  <a:srgbClr val="2109AF"/>
                </a:solidFill>
              </a:rPr>
              <a:t>2 types of Scoring </a:t>
            </a:r>
            <a:r>
              <a:rPr lang="en-US"/>
              <a:t>services… </a:t>
            </a: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b="1">
                <a:solidFill>
                  <a:srgbClr val="2109AF"/>
                </a:solidFill>
              </a:rPr>
              <a:t>Computer based </a:t>
            </a:r>
            <a:r>
              <a:rPr lang="en-US">
                <a:solidFill>
                  <a:srgbClr val="2109AF"/>
                </a:solidFill>
              </a:rPr>
              <a:t>(</a:t>
            </a:r>
            <a:r>
              <a:rPr lang="en-US" i="1">
                <a:solidFill>
                  <a:srgbClr val="2109AF"/>
                </a:solidFill>
              </a:rPr>
              <a:t>offered to CBT schools ONLY</a:t>
            </a:r>
            <a:r>
              <a:rPr lang="en-US">
                <a:solidFill>
                  <a:srgbClr val="2109AF"/>
                </a:solidFill>
              </a:rPr>
              <a:t>) </a:t>
            </a:r>
            <a:r>
              <a:rPr lang="en-US"/>
              <a:t>– where Premier coordinates/manages the scoring using </a:t>
            </a:r>
            <a:r>
              <a:rPr lang="en-US" err="1"/>
              <a:t>ScorePoint</a:t>
            </a:r>
            <a:r>
              <a:rPr lang="en-US"/>
              <a:t> (Questar/NWEA Scoring system).  CR scores go directly to Questar/NWEA to merge with the students remaining part of the test, final scores eventually created and reported by NWEA/NYSED.</a:t>
            </a:r>
            <a:endParaRPr lang="en-US">
              <a:cs typeface="Calibri"/>
            </a:endParaRP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b="1">
                <a:solidFill>
                  <a:srgbClr val="2109AF"/>
                </a:solidFill>
              </a:rPr>
              <a:t>Paper </a:t>
            </a:r>
            <a:r>
              <a:rPr lang="en-US" sz="2000">
                <a:solidFill>
                  <a:srgbClr val="0070C0"/>
                </a:solidFill>
                <a:effectLst/>
                <a:latin typeface="Calibri"/>
                <a:ea typeface="Tahoma"/>
                <a:cs typeface="Tahoma"/>
              </a:rPr>
              <a:t>(</a:t>
            </a:r>
            <a:r>
              <a:rPr lang="en-US" sz="2000" i="1">
                <a:solidFill>
                  <a:srgbClr val="0070C0"/>
                </a:solidFill>
                <a:effectLst/>
                <a:latin typeface="Calibri"/>
                <a:ea typeface="Tahoma"/>
                <a:cs typeface="Tahoma"/>
              </a:rPr>
              <a:t>student paper tests only</a:t>
            </a:r>
            <a:r>
              <a:rPr lang="en-US" sz="2000">
                <a:solidFill>
                  <a:srgbClr val="0070C0"/>
                </a:solidFill>
                <a:effectLst/>
                <a:latin typeface="Calibri"/>
                <a:ea typeface="Tahoma"/>
                <a:cs typeface="Tahoma"/>
              </a:rPr>
              <a:t>)</a:t>
            </a:r>
            <a:r>
              <a:rPr lang="en-US"/>
              <a:t> – where both the test booklet and answer sheets go to Premier, and the CR scores are recorded on the answer sheets, processed by MAARS, sent to the data warehouse (NYSED) for final scores.</a:t>
            </a:r>
            <a:endParaRPr lang="en-US">
              <a:cs typeface="Calibri"/>
            </a:endParaRPr>
          </a:p>
          <a:p>
            <a:pPr lvl="1">
              <a:buClr>
                <a:srgbClr val="C00000"/>
              </a:buClr>
              <a:buFont typeface="Courier New" panose="02070309020205020404" pitchFamily="49" charset="0"/>
              <a:buChar char="o"/>
            </a:pPr>
            <a:endParaRPr lang="en-US"/>
          </a:p>
          <a:p>
            <a:pPr lvl="1">
              <a:buClr>
                <a:srgbClr val="C00000"/>
              </a:buClr>
              <a:buFont typeface="Courier New" panose="02070309020205020404" pitchFamily="49" charset="0"/>
              <a:buChar char="o"/>
            </a:pPr>
            <a:r>
              <a:rPr lang="en-US">
                <a:cs typeface="Calibri"/>
              </a:rPr>
              <a:t>It is </a:t>
            </a:r>
            <a:r>
              <a:rPr lang="en-US" b="1">
                <a:solidFill>
                  <a:srgbClr val="2109AF"/>
                </a:solidFill>
                <a:cs typeface="Calibri"/>
              </a:rPr>
              <a:t>VERY important</a:t>
            </a:r>
            <a:r>
              <a:rPr lang="en-US">
                <a:cs typeface="Calibri"/>
              </a:rPr>
              <a:t> to follow </a:t>
            </a:r>
            <a:r>
              <a:rPr lang="en-US" b="1">
                <a:solidFill>
                  <a:srgbClr val="2109AF"/>
                </a:solidFill>
                <a:cs typeface="Calibri"/>
              </a:rPr>
              <a:t>Premier's packing instructions </a:t>
            </a:r>
            <a:r>
              <a:rPr lang="en-US">
                <a:cs typeface="Calibri"/>
              </a:rPr>
              <a:t>when preparing your answer sheets and test booklets for scoring.  </a:t>
            </a:r>
            <a:endParaRPr lang="en-US" sz="1400" i="1">
              <a:solidFill>
                <a:srgbClr val="009999"/>
              </a:solidFill>
            </a:endParaRPr>
          </a:p>
          <a:p>
            <a:pPr lvl="1">
              <a:buClr>
                <a:srgbClr val="C00000"/>
              </a:buClr>
              <a:buFont typeface="Courier New" panose="02070309020205020404" pitchFamily="49" charset="0"/>
              <a:buChar char="o"/>
            </a:pPr>
            <a:endParaRPr lang="en-US">
              <a:cs typeface="Calibri"/>
            </a:endParaRPr>
          </a:p>
          <a:p>
            <a:pPr lvl="1">
              <a:buClr>
                <a:srgbClr val="726056"/>
              </a:buClr>
              <a:buFont typeface="Courier New,monospace" panose="02070309020205020404" pitchFamily="49" charset="0"/>
              <a:buChar char="o"/>
            </a:pPr>
            <a:r>
              <a:rPr lang="en-US" b="1" i="1">
                <a:cs typeface="Calibri"/>
              </a:rPr>
              <a:t>Side Note</a:t>
            </a:r>
            <a:r>
              <a:rPr lang="en-US" i="1">
                <a:cs typeface="Calibri"/>
              </a:rPr>
              <a:t>:  If </a:t>
            </a:r>
            <a:r>
              <a:rPr lang="en-US" b="1" i="1">
                <a:cs typeface="Calibri"/>
              </a:rPr>
              <a:t>using any other scoring vender</a:t>
            </a:r>
            <a:r>
              <a:rPr lang="en-US">
                <a:cs typeface="Calibri"/>
              </a:rPr>
              <a:t>, your school should carefully follow </a:t>
            </a:r>
            <a:r>
              <a:rPr lang="en-US" b="1">
                <a:cs typeface="Calibri"/>
              </a:rPr>
              <a:t>that vendor’s</a:t>
            </a:r>
            <a:r>
              <a:rPr lang="en-US">
                <a:cs typeface="Calibri"/>
              </a:rPr>
              <a:t> instructions/directions, </a:t>
            </a:r>
            <a:r>
              <a:rPr lang="en-US" b="1">
                <a:cs typeface="Calibri"/>
              </a:rPr>
              <a:t>NOT</a:t>
            </a:r>
            <a:r>
              <a:rPr lang="en-US">
                <a:cs typeface="Calibri"/>
              </a:rPr>
              <a:t> Premier’s directions.</a:t>
            </a:r>
          </a:p>
          <a:p>
            <a:pPr lvl="1">
              <a:buClr>
                <a:srgbClr val="726056"/>
              </a:buClr>
              <a:buFont typeface="Arial" panose="02070309020205020404" pitchFamily="49" charset="0"/>
              <a:buChar char="•"/>
            </a:pPr>
            <a:endParaRPr lang="en-US">
              <a:cs typeface="Calibri"/>
            </a:endParaRPr>
          </a:p>
          <a:p>
            <a:pPr lvl="1">
              <a:buClr>
                <a:srgbClr val="726056"/>
              </a:buClr>
              <a:buFont typeface="Courier New,monospace" panose="02070309020205020404" pitchFamily="49" charset="0"/>
              <a:buChar char="o"/>
            </a:pPr>
            <a:r>
              <a:rPr lang="en-US">
                <a:cs typeface="Calibri"/>
              </a:rPr>
              <a:t>It is the responsibility of each school/district to make sure answer sheets are returned to MAARS by deadline for processing.</a:t>
            </a:r>
          </a:p>
          <a:p>
            <a:pPr lvl="1">
              <a:buClr>
                <a:srgbClr val="C00000"/>
              </a:buClr>
              <a:buFont typeface="Courier New" panose="02070309020205020404" pitchFamily="49" charset="0"/>
              <a:buChar char="o"/>
            </a:pPr>
            <a:endParaRPr lang="en-US">
              <a:cs typeface="Calibri"/>
            </a:endParaRPr>
          </a:p>
          <a:p>
            <a:pPr marL="777240" lvl="2" indent="0">
              <a:buClr>
                <a:srgbClr val="C00000"/>
              </a:buClr>
              <a:buNone/>
            </a:pPr>
            <a:r>
              <a:rPr lang="en-US"/>
              <a:t>								</a:t>
            </a:r>
            <a:r>
              <a:rPr lang="en-US" sz="1200" i="1">
                <a:solidFill>
                  <a:srgbClr val="009999"/>
                </a:solidFill>
              </a:rPr>
              <a:t>***</a:t>
            </a:r>
            <a:r>
              <a:rPr lang="en-US" sz="1200" b="1" i="1">
                <a:solidFill>
                  <a:srgbClr val="009999"/>
                </a:solidFill>
              </a:rPr>
              <a:t>CR</a:t>
            </a:r>
            <a:r>
              <a:rPr lang="en-US" sz="1200" i="1">
                <a:solidFill>
                  <a:srgbClr val="009999"/>
                </a:solidFill>
              </a:rPr>
              <a:t> </a:t>
            </a:r>
            <a:r>
              <a:rPr lang="en-US" sz="1200" i="1">
                <a:solidFill>
                  <a:srgbClr val="009999"/>
                </a:solidFill>
                <a:sym typeface="Wingdings" panose="05000000000000000000" pitchFamily="2" charset="2"/>
              </a:rPr>
              <a:t>= </a:t>
            </a:r>
            <a:r>
              <a:rPr lang="en-US" sz="1200" b="1" i="1">
                <a:solidFill>
                  <a:srgbClr val="009999"/>
                </a:solidFill>
                <a:sym typeface="Wingdings" panose="05000000000000000000" pitchFamily="2" charset="2"/>
              </a:rPr>
              <a:t>C</a:t>
            </a:r>
            <a:r>
              <a:rPr lang="en-US" sz="1200" i="1">
                <a:solidFill>
                  <a:srgbClr val="009999"/>
                </a:solidFill>
                <a:sym typeface="Wingdings" panose="05000000000000000000" pitchFamily="2" charset="2"/>
              </a:rPr>
              <a:t>onstructed </a:t>
            </a:r>
            <a:r>
              <a:rPr lang="en-US" sz="1200" b="1" i="1">
                <a:solidFill>
                  <a:srgbClr val="009999"/>
                </a:solidFill>
                <a:sym typeface="Wingdings" panose="05000000000000000000" pitchFamily="2" charset="2"/>
              </a:rPr>
              <a:t>R</a:t>
            </a:r>
            <a:r>
              <a:rPr lang="en-US" sz="1200" i="1">
                <a:solidFill>
                  <a:srgbClr val="009999"/>
                </a:solidFill>
                <a:sym typeface="Wingdings" panose="05000000000000000000" pitchFamily="2" charset="2"/>
              </a:rPr>
              <a:t>esponses</a:t>
            </a:r>
            <a:endParaRPr lang="en-US" sz="1200" i="1">
              <a:solidFill>
                <a:srgbClr val="009999"/>
              </a:solidFill>
              <a:cs typeface="Calibri"/>
            </a:endParaRPr>
          </a:p>
        </p:txBody>
      </p:sp>
      <p:sp>
        <p:nvSpPr>
          <p:cNvPr id="4" name="Slide Number Placeholder 3">
            <a:extLst>
              <a:ext uri="{FF2B5EF4-FFF2-40B4-BE49-F238E27FC236}">
                <a16:creationId xmlns:a16="http://schemas.microsoft.com/office/drawing/2014/main" id="{CEF89EA0-C118-4132-ADC7-309B6B715BA1}"/>
              </a:ext>
            </a:extLst>
          </p:cNvPr>
          <p:cNvSpPr>
            <a:spLocks noGrp="1"/>
          </p:cNvSpPr>
          <p:nvPr>
            <p:ph type="sldNum" sz="quarter" idx="12"/>
          </p:nvPr>
        </p:nvSpPr>
        <p:spPr/>
        <p:txBody>
          <a:bodyPr/>
          <a:lstStyle/>
          <a:p>
            <a:fld id="{38BC901B-B5E4-4A47-8F67-5F155DBF4CDE}" type="slidenum">
              <a:rPr lang="en-US" dirty="0" smtClean="0"/>
              <a:pPr/>
              <a:t>33</a:t>
            </a:fld>
            <a:endParaRPr lang="en-US"/>
          </a:p>
        </p:txBody>
      </p:sp>
    </p:spTree>
    <p:extLst>
      <p:ext uri="{BB962C8B-B14F-4D97-AF65-F5344CB8AC3E}">
        <p14:creationId xmlns:p14="http://schemas.microsoft.com/office/powerpoint/2010/main" val="4132481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A2A135-D4BD-3942-1721-193A580DE39A}"/>
              </a:ext>
            </a:extLst>
          </p:cNvPr>
          <p:cNvSpPr>
            <a:spLocks noGrp="1"/>
          </p:cNvSpPr>
          <p:nvPr>
            <p:ph type="sldNum" sz="quarter" idx="12"/>
          </p:nvPr>
        </p:nvSpPr>
        <p:spPr/>
        <p:txBody>
          <a:bodyPr/>
          <a:lstStyle/>
          <a:p>
            <a:fld id="{38BC901B-B5E4-4A47-8F67-5F155DBF4CDE}" type="slidenum">
              <a:rPr lang="en-US" smtClean="0"/>
              <a:pPr/>
              <a:t>34</a:t>
            </a:fld>
            <a:endParaRPr lang="en-US"/>
          </a:p>
        </p:txBody>
      </p:sp>
      <p:sp>
        <p:nvSpPr>
          <p:cNvPr id="6" name="TextBox 5">
            <a:extLst>
              <a:ext uri="{FF2B5EF4-FFF2-40B4-BE49-F238E27FC236}">
                <a16:creationId xmlns:a16="http://schemas.microsoft.com/office/drawing/2014/main" id="{F426E6E2-3A1A-2D64-0C11-3C56C859D093}"/>
              </a:ext>
            </a:extLst>
          </p:cNvPr>
          <p:cNvSpPr txBox="1"/>
          <p:nvPr/>
        </p:nvSpPr>
        <p:spPr>
          <a:xfrm>
            <a:off x="2100607" y="1715678"/>
            <a:ext cx="706381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2109AF"/>
                </a:solidFill>
                <a:latin typeface="Cambria"/>
              </a:rPr>
              <a:t>Computer Based Tests (CBT)</a:t>
            </a:r>
            <a:r>
              <a:rPr lang="en-US" sz="4400">
                <a:solidFill>
                  <a:srgbClr val="2109AF"/>
                </a:solidFill>
                <a:latin typeface="Cambria"/>
                <a:ea typeface="Cambria"/>
              </a:rPr>
              <a:t>​</a:t>
            </a:r>
          </a:p>
        </p:txBody>
      </p:sp>
      <p:pic>
        <p:nvPicPr>
          <p:cNvPr id="8" name="Picture 8" descr="A picture containing text&#10;&#10;Description automatically generated">
            <a:extLst>
              <a:ext uri="{FF2B5EF4-FFF2-40B4-BE49-F238E27FC236}">
                <a16:creationId xmlns:a16="http://schemas.microsoft.com/office/drawing/2014/main" id="{BB0047D0-8C33-8077-BB05-8F65B7AF1C5D}"/>
              </a:ext>
            </a:extLst>
          </p:cNvPr>
          <p:cNvPicPr>
            <a:picLocks noChangeAspect="1"/>
          </p:cNvPicPr>
          <p:nvPr/>
        </p:nvPicPr>
        <p:blipFill>
          <a:blip r:embed="rId2"/>
          <a:stretch>
            <a:fillRect/>
          </a:stretch>
        </p:blipFill>
        <p:spPr>
          <a:xfrm>
            <a:off x="4130634" y="2724347"/>
            <a:ext cx="2743200" cy="2735385"/>
          </a:xfrm>
          <a:prstGeom prst="rect">
            <a:avLst/>
          </a:prstGeom>
        </p:spPr>
      </p:pic>
    </p:spTree>
    <p:extLst>
      <p:ext uri="{BB962C8B-B14F-4D97-AF65-F5344CB8AC3E}">
        <p14:creationId xmlns:p14="http://schemas.microsoft.com/office/powerpoint/2010/main" val="3400838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B117-CF05-697B-0B9D-A7F49DDD8956}"/>
              </a:ext>
            </a:extLst>
          </p:cNvPr>
          <p:cNvSpPr>
            <a:spLocks noGrp="1"/>
          </p:cNvSpPr>
          <p:nvPr>
            <p:ph type="title"/>
          </p:nvPr>
        </p:nvSpPr>
        <p:spPr/>
        <p:txBody>
          <a:bodyPr/>
          <a:lstStyle/>
          <a:p>
            <a:pPr algn="ctr"/>
            <a:r>
              <a:rPr lang="en-US" sz="3200">
                <a:solidFill>
                  <a:srgbClr val="2109AF"/>
                </a:solidFill>
                <a:ea typeface="Cambria"/>
              </a:rPr>
              <a:t>Computer Based Testing </a:t>
            </a:r>
            <a:br>
              <a:rPr lang="en-US" sz="3200">
                <a:ea typeface="Cambria"/>
              </a:rPr>
            </a:br>
            <a:r>
              <a:rPr lang="en-US" sz="3200">
                <a:solidFill>
                  <a:srgbClr val="2109AF"/>
                </a:solidFill>
                <a:ea typeface="Cambria"/>
              </a:rPr>
              <a:t>*** </a:t>
            </a:r>
            <a:r>
              <a:rPr lang="en-US" sz="3200" b="1">
                <a:solidFill>
                  <a:srgbClr val="2109AF"/>
                </a:solidFill>
                <a:ea typeface="Cambria"/>
              </a:rPr>
              <a:t>CBT Simulation</a:t>
            </a:r>
            <a:r>
              <a:rPr lang="en-US" sz="3200">
                <a:solidFill>
                  <a:srgbClr val="2109AF"/>
                </a:solidFill>
                <a:ea typeface="Cambria"/>
              </a:rPr>
              <a:t> ***</a:t>
            </a:r>
          </a:p>
        </p:txBody>
      </p:sp>
      <p:sp>
        <p:nvSpPr>
          <p:cNvPr id="3" name="Content Placeholder 2">
            <a:extLst>
              <a:ext uri="{FF2B5EF4-FFF2-40B4-BE49-F238E27FC236}">
                <a16:creationId xmlns:a16="http://schemas.microsoft.com/office/drawing/2014/main" id="{E4E53E8D-1B80-821F-92B4-55D82B05E1C6}"/>
              </a:ext>
            </a:extLst>
          </p:cNvPr>
          <p:cNvSpPr>
            <a:spLocks noGrp="1"/>
          </p:cNvSpPr>
          <p:nvPr>
            <p:ph idx="1"/>
          </p:nvPr>
        </p:nvSpPr>
        <p:spPr/>
        <p:txBody>
          <a:bodyPr vert="horz" lIns="91440" tIns="45720" rIns="91440" bIns="45720" rtlCol="0" anchor="t">
            <a:normAutofit/>
          </a:bodyPr>
          <a:lstStyle/>
          <a:p>
            <a:r>
              <a:rPr lang="en-US">
                <a:cs typeface="Calibri"/>
              </a:rPr>
              <a:t>All districts and schools participating in 3-8 computer-based testing </a:t>
            </a:r>
            <a:r>
              <a:rPr lang="en-US" b="1">
                <a:solidFill>
                  <a:srgbClr val="FF0000"/>
                </a:solidFill>
                <a:cs typeface="Calibri"/>
              </a:rPr>
              <a:t>are required</a:t>
            </a:r>
            <a:r>
              <a:rPr lang="en-US">
                <a:cs typeface="Calibri"/>
              </a:rPr>
              <a:t> to also participate in CBT Simulation. </a:t>
            </a:r>
            <a:endParaRPr lang="en-US"/>
          </a:p>
          <a:p>
            <a:endParaRPr lang="en-US">
              <a:cs typeface="Calibri"/>
            </a:endParaRPr>
          </a:p>
          <a:p>
            <a:r>
              <a:rPr lang="en-US">
                <a:cs typeface="Calibri"/>
              </a:rPr>
              <a:t>Please make sure all your Level 0 student data is accurate, up-to-date and pushed-up for DW load, by </a:t>
            </a:r>
            <a:r>
              <a:rPr lang="en-US" b="1">
                <a:solidFill>
                  <a:srgbClr val="FF0000"/>
                </a:solidFill>
                <a:cs typeface="Calibri"/>
              </a:rPr>
              <a:t>end of day Thursday, December 7th</a:t>
            </a:r>
            <a:r>
              <a:rPr lang="en-US">
                <a:cs typeface="Calibri"/>
              </a:rPr>
              <a:t>.</a:t>
            </a:r>
          </a:p>
          <a:p>
            <a:endParaRPr lang="en-US">
              <a:cs typeface="Calibri"/>
            </a:endParaRPr>
          </a:p>
          <a:p>
            <a:r>
              <a:rPr lang="en-US">
                <a:cs typeface="Calibri"/>
              </a:rPr>
              <a:t>NYSED will </a:t>
            </a:r>
            <a:r>
              <a:rPr lang="en-US" u="sng">
                <a:cs typeface="Calibri"/>
              </a:rPr>
              <a:t>pull student data on December 8th</a:t>
            </a:r>
            <a:r>
              <a:rPr lang="en-US">
                <a:cs typeface="Calibri"/>
              </a:rPr>
              <a:t> in preparing for loading to Nextera Admin. </a:t>
            </a:r>
            <a:endParaRPr lang="en-US"/>
          </a:p>
          <a:p>
            <a:endParaRPr lang="en-US">
              <a:cs typeface="Calibri"/>
            </a:endParaRPr>
          </a:p>
          <a:p>
            <a:r>
              <a:rPr lang="en-US">
                <a:cs typeface="Calibri"/>
              </a:rPr>
              <a:t>Nextera will open for CBT Simulation setup on Wednesday, December 20th.</a:t>
            </a:r>
          </a:p>
          <a:p>
            <a:r>
              <a:rPr lang="en-US">
                <a:cs typeface="Calibri"/>
              </a:rPr>
              <a:t>CBT Simulation </a:t>
            </a:r>
            <a:r>
              <a:rPr lang="en-US" b="1">
                <a:cs typeface="Calibri"/>
              </a:rPr>
              <a:t>testing window</a:t>
            </a:r>
            <a:r>
              <a:rPr lang="en-US">
                <a:cs typeface="Calibri"/>
              </a:rPr>
              <a:t>:  </a:t>
            </a:r>
            <a:r>
              <a:rPr lang="en-US" b="1">
                <a:solidFill>
                  <a:srgbClr val="FF0000"/>
                </a:solidFill>
                <a:cs typeface="Calibri"/>
              </a:rPr>
              <a:t>January 16th – January 26th </a:t>
            </a:r>
          </a:p>
        </p:txBody>
      </p:sp>
      <p:sp>
        <p:nvSpPr>
          <p:cNvPr id="4" name="Slide Number Placeholder 3">
            <a:extLst>
              <a:ext uri="{FF2B5EF4-FFF2-40B4-BE49-F238E27FC236}">
                <a16:creationId xmlns:a16="http://schemas.microsoft.com/office/drawing/2014/main" id="{C9D0087C-A127-F622-09B2-A59A670EDE0E}"/>
              </a:ext>
            </a:extLst>
          </p:cNvPr>
          <p:cNvSpPr>
            <a:spLocks noGrp="1"/>
          </p:cNvSpPr>
          <p:nvPr>
            <p:ph type="sldNum" sz="quarter" idx="12"/>
          </p:nvPr>
        </p:nvSpPr>
        <p:spPr/>
        <p:txBody>
          <a:bodyPr/>
          <a:lstStyle/>
          <a:p>
            <a:fld id="{38BC901B-B5E4-4A47-8F67-5F155DBF4CDE}" type="slidenum">
              <a:rPr lang="en-US" smtClean="0"/>
              <a:pPr/>
              <a:t>35</a:t>
            </a:fld>
            <a:endParaRPr lang="en-US"/>
          </a:p>
        </p:txBody>
      </p:sp>
    </p:spTree>
    <p:extLst>
      <p:ext uri="{BB962C8B-B14F-4D97-AF65-F5344CB8AC3E}">
        <p14:creationId xmlns:p14="http://schemas.microsoft.com/office/powerpoint/2010/main" val="1895460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64E5-042D-60A7-62C7-36A68CD8396A}"/>
              </a:ext>
            </a:extLst>
          </p:cNvPr>
          <p:cNvSpPr>
            <a:spLocks noGrp="1"/>
          </p:cNvSpPr>
          <p:nvPr>
            <p:ph type="title"/>
          </p:nvPr>
        </p:nvSpPr>
        <p:spPr/>
        <p:txBody>
          <a:bodyPr/>
          <a:lstStyle/>
          <a:p>
            <a:pPr algn="ctr"/>
            <a:br>
              <a:rPr lang="en-US" sz="4000">
                <a:ea typeface="Cambria"/>
              </a:rPr>
            </a:br>
            <a:r>
              <a:rPr lang="en-US" sz="3200">
                <a:solidFill>
                  <a:srgbClr val="2109AF"/>
                </a:solidFill>
                <a:ea typeface="Cambria"/>
              </a:rPr>
              <a:t>Computer Based Testing </a:t>
            </a:r>
            <a:br>
              <a:rPr lang="en-US" sz="3200">
                <a:ea typeface="Cambria"/>
              </a:rPr>
            </a:br>
            <a:r>
              <a:rPr lang="en-US" sz="3200">
                <a:solidFill>
                  <a:srgbClr val="2109AF"/>
                </a:solidFill>
                <a:ea typeface="Cambria"/>
              </a:rPr>
              <a:t>*** CBT Simulation ***</a:t>
            </a:r>
          </a:p>
          <a:p>
            <a:endParaRPr lang="en-US">
              <a:ea typeface="Cambria"/>
            </a:endParaRPr>
          </a:p>
        </p:txBody>
      </p:sp>
      <p:sp>
        <p:nvSpPr>
          <p:cNvPr id="3" name="Content Placeholder 2">
            <a:extLst>
              <a:ext uri="{FF2B5EF4-FFF2-40B4-BE49-F238E27FC236}">
                <a16:creationId xmlns:a16="http://schemas.microsoft.com/office/drawing/2014/main" id="{615499B1-813A-457F-663A-ED5DD719E06B}"/>
              </a:ext>
            </a:extLst>
          </p:cNvPr>
          <p:cNvSpPr>
            <a:spLocks noGrp="1"/>
          </p:cNvSpPr>
          <p:nvPr>
            <p:ph idx="1"/>
          </p:nvPr>
        </p:nvSpPr>
        <p:spPr>
          <a:xfrm>
            <a:off x="609600" y="1804447"/>
            <a:ext cx="10160000" cy="4596353"/>
          </a:xfrm>
        </p:spPr>
        <p:txBody>
          <a:bodyPr vert="horz" lIns="91440" tIns="45720" rIns="91440" bIns="45720" rtlCol="0" anchor="t">
            <a:normAutofit/>
          </a:bodyPr>
          <a:lstStyle/>
          <a:p>
            <a:pPr marL="114300" indent="0">
              <a:buNone/>
            </a:pPr>
            <a:r>
              <a:rPr lang="en-US">
                <a:cs typeface="Calibri"/>
              </a:rPr>
              <a:t>              </a:t>
            </a:r>
            <a:r>
              <a:rPr lang="en-US" b="1">
                <a:cs typeface="Calibri"/>
              </a:rPr>
              <a:t>Nextera is a platform where the students are setup for their testing </a:t>
            </a:r>
          </a:p>
          <a:p>
            <a:pPr marL="114300" indent="0">
              <a:buNone/>
            </a:pPr>
            <a:r>
              <a:rPr lang="en-US">
                <a:cs typeface="Calibri"/>
              </a:rPr>
              <a:t>           Steps that need to be done in Nextera before the testing window opens.</a:t>
            </a:r>
          </a:p>
          <a:p>
            <a:endParaRPr lang="en-US">
              <a:cs typeface="Calibri"/>
            </a:endParaRPr>
          </a:p>
          <a:p>
            <a:r>
              <a:rPr lang="en-US">
                <a:cs typeface="Calibri"/>
              </a:rPr>
              <a:t>Reviewing students and putting them into "classes" (a class is the same idea as Rostering)  This also includes adding any students that were not pulled at the time NYSED had done their CBT student data pull.</a:t>
            </a:r>
          </a:p>
          <a:p>
            <a:endParaRPr lang="en-US">
              <a:cs typeface="Calibri"/>
            </a:endParaRPr>
          </a:p>
          <a:p>
            <a:r>
              <a:rPr lang="en-US" b="1">
                <a:cs typeface="Calibri"/>
              </a:rPr>
              <a:t>Teachers</a:t>
            </a:r>
            <a:r>
              <a:rPr lang="en-US">
                <a:cs typeface="Calibri"/>
              </a:rPr>
              <a:t> will need to be </a:t>
            </a:r>
            <a:r>
              <a:rPr lang="en-US" b="1">
                <a:cs typeface="Calibri"/>
              </a:rPr>
              <a:t>connected to the class</a:t>
            </a:r>
            <a:r>
              <a:rPr lang="en-US">
                <a:cs typeface="Calibri"/>
              </a:rPr>
              <a:t>(s) that you will create for their use.</a:t>
            </a:r>
          </a:p>
          <a:p>
            <a:endParaRPr lang="en-US">
              <a:cs typeface="Calibri"/>
            </a:endParaRPr>
          </a:p>
          <a:p>
            <a:r>
              <a:rPr lang="en-US" b="1">
                <a:cs typeface="Calibri"/>
              </a:rPr>
              <a:t>Student accommodations</a:t>
            </a:r>
            <a:r>
              <a:rPr lang="en-US">
                <a:cs typeface="Calibri"/>
              </a:rPr>
              <a:t> will also need to be applied/added in Nextera to the students that need them.</a:t>
            </a:r>
          </a:p>
        </p:txBody>
      </p:sp>
      <p:sp>
        <p:nvSpPr>
          <p:cNvPr id="4" name="Slide Number Placeholder 3">
            <a:extLst>
              <a:ext uri="{FF2B5EF4-FFF2-40B4-BE49-F238E27FC236}">
                <a16:creationId xmlns:a16="http://schemas.microsoft.com/office/drawing/2014/main" id="{06576330-0A72-FB62-F229-C1D1CE3CE1A2}"/>
              </a:ext>
            </a:extLst>
          </p:cNvPr>
          <p:cNvSpPr>
            <a:spLocks noGrp="1"/>
          </p:cNvSpPr>
          <p:nvPr>
            <p:ph type="sldNum" sz="quarter" idx="12"/>
          </p:nvPr>
        </p:nvSpPr>
        <p:spPr/>
        <p:txBody>
          <a:bodyPr/>
          <a:lstStyle/>
          <a:p>
            <a:fld id="{38BC901B-B5E4-4A47-8F67-5F155DBF4CDE}" type="slidenum">
              <a:rPr lang="en-US" smtClean="0"/>
              <a:pPr/>
              <a:t>36</a:t>
            </a:fld>
            <a:endParaRPr lang="en-US"/>
          </a:p>
        </p:txBody>
      </p:sp>
    </p:spTree>
    <p:extLst>
      <p:ext uri="{BB962C8B-B14F-4D97-AF65-F5344CB8AC3E}">
        <p14:creationId xmlns:p14="http://schemas.microsoft.com/office/powerpoint/2010/main" val="1991218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1E57-1383-2310-5120-4BB49B996953}"/>
              </a:ext>
            </a:extLst>
          </p:cNvPr>
          <p:cNvSpPr>
            <a:spLocks noGrp="1"/>
          </p:cNvSpPr>
          <p:nvPr>
            <p:ph type="title"/>
          </p:nvPr>
        </p:nvSpPr>
        <p:spPr/>
        <p:txBody>
          <a:bodyPr/>
          <a:lstStyle/>
          <a:p>
            <a:r>
              <a:rPr lang="en-US">
                <a:ea typeface="Cambria"/>
              </a:rPr>
              <a:t>     Computer Based Testing - Resources</a:t>
            </a:r>
            <a:endParaRPr lang="en-US"/>
          </a:p>
        </p:txBody>
      </p:sp>
      <p:sp>
        <p:nvSpPr>
          <p:cNvPr id="3" name="Content Placeholder 2">
            <a:extLst>
              <a:ext uri="{FF2B5EF4-FFF2-40B4-BE49-F238E27FC236}">
                <a16:creationId xmlns:a16="http://schemas.microsoft.com/office/drawing/2014/main" id="{897AE55B-7621-3021-A019-48AD88B09DD8}"/>
              </a:ext>
            </a:extLst>
          </p:cNvPr>
          <p:cNvSpPr>
            <a:spLocks noGrp="1"/>
          </p:cNvSpPr>
          <p:nvPr>
            <p:ph idx="1"/>
          </p:nvPr>
        </p:nvSpPr>
        <p:spPr>
          <a:xfrm>
            <a:off x="609600" y="1508177"/>
            <a:ext cx="10160000" cy="5080649"/>
          </a:xfrm>
        </p:spPr>
        <p:txBody>
          <a:bodyPr vert="horz" lIns="91440" tIns="45720" rIns="91440" bIns="45720" rtlCol="0" anchor="t">
            <a:normAutofit/>
          </a:bodyPr>
          <a:lstStyle/>
          <a:p>
            <a:r>
              <a:rPr lang="en-US" b="1" u="sng">
                <a:solidFill>
                  <a:srgbClr val="2109AF"/>
                </a:solidFill>
                <a:cs typeface="Calibri"/>
              </a:rPr>
              <a:t>CBT Support</a:t>
            </a:r>
            <a:r>
              <a:rPr lang="en-US" u="sng">
                <a:cs typeface="Calibri"/>
              </a:rPr>
              <a:t> webpage</a:t>
            </a:r>
            <a:r>
              <a:rPr lang="en-US">
                <a:cs typeface="Calibri"/>
              </a:rPr>
              <a:t> - </a:t>
            </a:r>
            <a:r>
              <a:rPr lang="en-US">
                <a:cs typeface="Calibri"/>
                <a:hlinkClick r:id="rId2"/>
              </a:rPr>
              <a:t>Computer Based Testing (nysed.gov)</a:t>
            </a:r>
            <a:endParaRPr lang="en-US">
              <a:ea typeface="+mn-lt"/>
              <a:cs typeface="+mn-lt"/>
            </a:endParaRPr>
          </a:p>
          <a:p>
            <a:pPr lvl="1"/>
            <a:r>
              <a:rPr lang="en-US">
                <a:cs typeface="Calibri"/>
              </a:rPr>
              <a:t>Click on [</a:t>
            </a:r>
            <a:r>
              <a:rPr lang="en-US" b="1">
                <a:highlight>
                  <a:srgbClr val="FFFF00"/>
                </a:highlight>
                <a:cs typeface="Calibri"/>
              </a:rPr>
              <a:t>Grades 3-8 ELA and Math Computer-Based Testing</a:t>
            </a:r>
            <a:r>
              <a:rPr lang="en-US">
                <a:cs typeface="Calibri"/>
              </a:rPr>
              <a:t>]</a:t>
            </a:r>
          </a:p>
          <a:p>
            <a:pPr lvl="1"/>
            <a:r>
              <a:rPr lang="en-US">
                <a:cs typeface="Calibri"/>
              </a:rPr>
              <a:t>Do a search on a key word to find very helpful articles.  </a:t>
            </a:r>
          </a:p>
          <a:p>
            <a:pPr lvl="1"/>
            <a:endParaRPr lang="en-US">
              <a:cs typeface="Calibri"/>
            </a:endParaRPr>
          </a:p>
          <a:p>
            <a:pPr lvl="1"/>
            <a:r>
              <a:rPr lang="en-US">
                <a:cs typeface="Calibri"/>
              </a:rPr>
              <a:t>We have a list of updated articles in our </a:t>
            </a:r>
            <a:r>
              <a:rPr lang="en-US" b="1">
                <a:solidFill>
                  <a:srgbClr val="2109AF"/>
                </a:solidFill>
                <a:cs typeface="Calibri"/>
              </a:rPr>
              <a:t>Weekly Digest</a:t>
            </a:r>
            <a:r>
              <a:rPr lang="en-US">
                <a:cs typeface="Calibri"/>
              </a:rPr>
              <a:t>, this list is updated as articles are updated in </a:t>
            </a:r>
            <a:r>
              <a:rPr lang="en-US" err="1">
                <a:cs typeface="Calibri"/>
              </a:rPr>
              <a:t>CBTsupport</a:t>
            </a:r>
            <a:r>
              <a:rPr lang="en-US">
                <a:cs typeface="Calibri"/>
              </a:rPr>
              <a:t>.    </a:t>
            </a:r>
            <a:endParaRPr lang="en-US" sz="1800" b="1" i="1">
              <a:solidFill>
                <a:srgbClr val="2109AF"/>
              </a:solidFill>
              <a:cs typeface="Calibri"/>
            </a:endParaRPr>
          </a:p>
          <a:p>
            <a:pPr lvl="1">
              <a:buClr>
                <a:srgbClr val="726056"/>
              </a:buClr>
            </a:pPr>
            <a:endParaRPr lang="en-US">
              <a:solidFill>
                <a:srgbClr val="000000"/>
              </a:solidFill>
              <a:cs typeface="Calibri"/>
            </a:endParaRPr>
          </a:p>
          <a:p>
            <a:r>
              <a:rPr lang="en-US" b="1" u="sng">
                <a:solidFill>
                  <a:srgbClr val="2109AF"/>
                </a:solidFill>
                <a:cs typeface="Calibri"/>
              </a:rPr>
              <a:t>SAM's manual</a:t>
            </a:r>
            <a:r>
              <a:rPr lang="en-US" u="sng">
                <a:solidFill>
                  <a:srgbClr val="2109AF"/>
                </a:solidFill>
                <a:cs typeface="Calibri"/>
              </a:rPr>
              <a:t> </a:t>
            </a:r>
            <a:endParaRPr lang="en-US" u="sng">
              <a:cs typeface="Calibri"/>
            </a:endParaRPr>
          </a:p>
          <a:p>
            <a:pPr lvl="1"/>
            <a:r>
              <a:rPr lang="en-US">
                <a:cs typeface="Calibri"/>
              </a:rPr>
              <a:t>There is information though out the manual as well as how-</a:t>
            </a:r>
            <a:r>
              <a:rPr lang="en-US" err="1">
                <a:cs typeface="Calibri"/>
              </a:rPr>
              <a:t>to's</a:t>
            </a:r>
            <a:r>
              <a:rPr lang="en-US">
                <a:cs typeface="Calibri"/>
              </a:rPr>
              <a:t> for setting up your </a:t>
            </a:r>
          </a:p>
          <a:p>
            <a:pPr marL="411480" lvl="1" indent="0">
              <a:buNone/>
            </a:pPr>
            <a:r>
              <a:rPr lang="en-US">
                <a:cs typeface="Calibri"/>
              </a:rPr>
              <a:t>    Nextera for testing including some step-by-step directions </a:t>
            </a:r>
          </a:p>
          <a:p>
            <a:pPr lvl="1"/>
            <a:r>
              <a:rPr lang="en-US">
                <a:cs typeface="Calibri"/>
              </a:rPr>
              <a:t>(in the appendix section of the manual).</a:t>
            </a:r>
          </a:p>
          <a:p>
            <a:pPr marL="411480" lvl="1" indent="0">
              <a:buNone/>
            </a:pPr>
            <a:endParaRPr lang="en-US">
              <a:ea typeface="+mn-lt"/>
              <a:cs typeface="+mn-lt"/>
            </a:endParaRPr>
          </a:p>
          <a:p>
            <a:pPr marL="285750" indent="-285750">
              <a:buClr>
                <a:srgbClr val="AD0101"/>
              </a:buClr>
              <a:buFont typeface="Arial"/>
              <a:buChar char="•"/>
            </a:pPr>
            <a:r>
              <a:rPr lang="en-US" b="1" u="sng">
                <a:solidFill>
                  <a:srgbClr val="2109AF"/>
                </a:solidFill>
                <a:ea typeface="+mn-lt"/>
                <a:cs typeface="+mn-lt"/>
              </a:rPr>
              <a:t>MAARS – Mari-Ellen Maloney </a:t>
            </a:r>
            <a:r>
              <a:rPr lang="en-US">
                <a:ea typeface="+mn-lt"/>
                <a:cs typeface="+mn-lt"/>
              </a:rPr>
              <a:t>– 585-349-9025 – </a:t>
            </a:r>
            <a:r>
              <a:rPr lang="en-US">
                <a:ea typeface="+mn-lt"/>
                <a:cs typeface="+mn-lt"/>
                <a:hlinkClick r:id="rId3"/>
              </a:rPr>
              <a:t>mmaloney@bocesmaars.org</a:t>
            </a:r>
            <a:r>
              <a:rPr lang="en-US">
                <a:ea typeface="+mn-lt"/>
                <a:cs typeface="+mn-lt"/>
              </a:rPr>
              <a:t> </a:t>
            </a:r>
          </a:p>
          <a:p>
            <a:pPr marL="411480" lvl="1" indent="0">
              <a:buNone/>
            </a:pPr>
            <a:endParaRPr lang="en-US">
              <a:cs typeface="Calibri"/>
            </a:endParaRPr>
          </a:p>
          <a:p>
            <a:pPr marL="411480" lvl="1" indent="0">
              <a:buNone/>
            </a:pPr>
            <a:endParaRPr lang="en-US">
              <a:cs typeface="Calibri"/>
            </a:endParaRPr>
          </a:p>
          <a:p>
            <a:pPr marL="411480" lvl="1" indent="0">
              <a:buNone/>
            </a:pPr>
            <a:endParaRPr lang="en-US">
              <a:cs typeface="Calibri"/>
            </a:endParaRPr>
          </a:p>
          <a:p>
            <a:pPr lvl="1"/>
            <a:endParaRPr lang="en-US">
              <a:cs typeface="Calibri"/>
            </a:endParaRPr>
          </a:p>
        </p:txBody>
      </p:sp>
      <p:sp>
        <p:nvSpPr>
          <p:cNvPr id="4" name="Slide Number Placeholder 3">
            <a:extLst>
              <a:ext uri="{FF2B5EF4-FFF2-40B4-BE49-F238E27FC236}">
                <a16:creationId xmlns:a16="http://schemas.microsoft.com/office/drawing/2014/main" id="{FEB077DE-7214-C53A-883B-AD04980F678E}"/>
              </a:ext>
            </a:extLst>
          </p:cNvPr>
          <p:cNvSpPr>
            <a:spLocks noGrp="1"/>
          </p:cNvSpPr>
          <p:nvPr>
            <p:ph type="sldNum" sz="quarter" idx="12"/>
          </p:nvPr>
        </p:nvSpPr>
        <p:spPr/>
        <p:txBody>
          <a:bodyPr/>
          <a:lstStyle/>
          <a:p>
            <a:fld id="{38BC901B-B5E4-4A47-8F67-5F155DBF4CDE}" type="slidenum">
              <a:rPr lang="en-US" smtClean="0"/>
              <a:pPr/>
              <a:t>37</a:t>
            </a:fld>
            <a:endParaRPr lang="en-US"/>
          </a:p>
        </p:txBody>
      </p:sp>
    </p:spTree>
    <p:extLst>
      <p:ext uri="{BB962C8B-B14F-4D97-AF65-F5344CB8AC3E}">
        <p14:creationId xmlns:p14="http://schemas.microsoft.com/office/powerpoint/2010/main" val="2877164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2651-BBAE-AF75-9D19-E164B3625BE3}"/>
              </a:ext>
            </a:extLst>
          </p:cNvPr>
          <p:cNvSpPr>
            <a:spLocks noGrp="1"/>
          </p:cNvSpPr>
          <p:nvPr>
            <p:ph type="title"/>
          </p:nvPr>
        </p:nvSpPr>
        <p:spPr>
          <a:xfrm>
            <a:off x="609600" y="274638"/>
            <a:ext cx="10160000" cy="1080155"/>
          </a:xfrm>
        </p:spPr>
        <p:txBody>
          <a:bodyPr/>
          <a:lstStyle/>
          <a:p>
            <a:pPr algn="ctr"/>
            <a:br>
              <a:rPr lang="en-US" sz="4000">
                <a:ea typeface="Cambria"/>
              </a:rPr>
            </a:br>
            <a:r>
              <a:rPr lang="en-US" sz="3200" b="1">
                <a:solidFill>
                  <a:srgbClr val="2109AF"/>
                </a:solidFill>
                <a:ea typeface="Cambria"/>
              </a:rPr>
              <a:t>Computer Based Testing </a:t>
            </a:r>
            <a:br>
              <a:rPr lang="en-US" sz="3200" b="1">
                <a:ea typeface="Cambria"/>
              </a:rPr>
            </a:br>
            <a:r>
              <a:rPr lang="en-US" sz="3200" b="1">
                <a:solidFill>
                  <a:srgbClr val="2109AF"/>
                </a:solidFill>
                <a:ea typeface="Cambria"/>
              </a:rPr>
              <a:t>*** CBT Simulation ***</a:t>
            </a:r>
          </a:p>
          <a:p>
            <a:endParaRPr lang="en-US">
              <a:ea typeface="Cambria"/>
            </a:endParaRPr>
          </a:p>
        </p:txBody>
      </p:sp>
      <p:sp>
        <p:nvSpPr>
          <p:cNvPr id="4" name="Slide Number Placeholder 3">
            <a:extLst>
              <a:ext uri="{FF2B5EF4-FFF2-40B4-BE49-F238E27FC236}">
                <a16:creationId xmlns:a16="http://schemas.microsoft.com/office/drawing/2014/main" id="{DA6D40DC-3239-871E-CA14-6D47E28839BA}"/>
              </a:ext>
            </a:extLst>
          </p:cNvPr>
          <p:cNvSpPr>
            <a:spLocks noGrp="1"/>
          </p:cNvSpPr>
          <p:nvPr>
            <p:ph type="sldNum" sz="quarter" idx="12"/>
          </p:nvPr>
        </p:nvSpPr>
        <p:spPr/>
        <p:txBody>
          <a:bodyPr/>
          <a:lstStyle/>
          <a:p>
            <a:fld id="{38BC901B-B5E4-4A47-8F67-5F155DBF4CDE}" type="slidenum">
              <a:rPr lang="en-US" smtClean="0"/>
              <a:pPr/>
              <a:t>38</a:t>
            </a:fld>
            <a:endParaRPr lang="en-US"/>
          </a:p>
        </p:txBody>
      </p:sp>
      <p:sp>
        <p:nvSpPr>
          <p:cNvPr id="6" name="Content Placeholder 5">
            <a:extLst>
              <a:ext uri="{FF2B5EF4-FFF2-40B4-BE49-F238E27FC236}">
                <a16:creationId xmlns:a16="http://schemas.microsoft.com/office/drawing/2014/main" id="{8AE5D855-46AA-6BBE-6168-C5DA2AD5A6A1}"/>
              </a:ext>
            </a:extLst>
          </p:cNvPr>
          <p:cNvSpPr>
            <a:spLocks noGrp="1"/>
          </p:cNvSpPr>
          <p:nvPr>
            <p:ph idx="1"/>
          </p:nvPr>
        </p:nvSpPr>
        <p:spPr>
          <a:xfrm>
            <a:off x="609600" y="1348819"/>
            <a:ext cx="10160000" cy="5051981"/>
          </a:xfrm>
        </p:spPr>
        <p:txBody>
          <a:bodyPr vert="horz" lIns="91440" tIns="45720" rIns="91440" bIns="45720" rtlCol="0" anchor="t">
            <a:normAutofit/>
          </a:bodyPr>
          <a:lstStyle/>
          <a:p>
            <a:pPr marL="114300" indent="0">
              <a:buNone/>
            </a:pPr>
            <a:r>
              <a:rPr lang="en-US">
                <a:cs typeface="Calibri"/>
              </a:rPr>
              <a:t>                                       Resource for setting up students in Nextera</a:t>
            </a:r>
            <a:endParaRPr lang="en-US"/>
          </a:p>
          <a:p>
            <a:pPr marL="114300" indent="0">
              <a:buNone/>
            </a:pPr>
            <a:r>
              <a:rPr lang="en-US">
                <a:cs typeface="Calibri"/>
              </a:rPr>
              <a:t>                                                     Good Articles in </a:t>
            </a:r>
            <a:r>
              <a:rPr lang="en-US" err="1">
                <a:cs typeface="Calibri"/>
              </a:rPr>
              <a:t>CBTsupport</a:t>
            </a:r>
            <a:r>
              <a:rPr lang="en-US">
                <a:cs typeface="Calibri"/>
              </a:rPr>
              <a:t> </a:t>
            </a:r>
          </a:p>
          <a:p>
            <a:pPr>
              <a:buNone/>
            </a:pPr>
            <a:r>
              <a:rPr lang="en-US" sz="1600" b="1"/>
              <a:t>                                    </a:t>
            </a:r>
            <a:endParaRPr lang="en-US" sz="1600"/>
          </a:p>
          <a:p>
            <a:pPr>
              <a:buNone/>
            </a:pPr>
            <a:r>
              <a:rPr lang="en-US" sz="1600" b="1"/>
              <a:t>                                </a:t>
            </a:r>
            <a:r>
              <a:rPr lang="en-US" sz="1600" b="1">
                <a:hlinkClick r:id="rId2"/>
              </a:rPr>
              <a:t>NEW 2023-24: Computer-Based Testing Simulation Guide - Quick Reference Guide</a:t>
            </a:r>
            <a:endParaRPr lang="en-US" sz="1600">
              <a:cs typeface="Calibri"/>
            </a:endParaRPr>
          </a:p>
          <a:p>
            <a:pPr>
              <a:buNone/>
            </a:pPr>
            <a:r>
              <a:rPr lang="en-US" sz="1600" b="1"/>
              <a:t>                                          </a:t>
            </a:r>
            <a:r>
              <a:rPr lang="en-US" sz="1600" b="1">
                <a:hlinkClick r:id="rId3"/>
              </a:rPr>
              <a:t>NEW 2023-24: Changing Session Access Codes - Quick Reference Guide</a:t>
            </a:r>
            <a:endParaRPr lang="en-US" sz="1600" b="1">
              <a:cs typeface="Calibri"/>
              <a:hlinkClick r:id="rId3"/>
            </a:endParaRPr>
          </a:p>
          <a:p>
            <a:pPr marL="114300" indent="0">
              <a:buNone/>
            </a:pPr>
            <a:endParaRPr lang="en-US">
              <a:cs typeface="Calibri"/>
            </a:endParaRPr>
          </a:p>
          <a:p>
            <a:pPr marL="114300" indent="0">
              <a:buNone/>
            </a:pPr>
            <a:r>
              <a:rPr lang="en-US">
                <a:cs typeface="Calibri"/>
              </a:rPr>
              <a:t>                  Other </a:t>
            </a:r>
            <a:r>
              <a:rPr lang="en-US" err="1">
                <a:cs typeface="Calibri"/>
              </a:rPr>
              <a:t>CBTsupport</a:t>
            </a:r>
            <a:r>
              <a:rPr lang="en-US">
                <a:cs typeface="Calibri"/>
              </a:rPr>
              <a:t> articles of interest... </a:t>
            </a:r>
            <a:endParaRPr lang="en-US"/>
          </a:p>
          <a:p>
            <a:pPr lvl="2">
              <a:buNone/>
            </a:pPr>
            <a:r>
              <a:rPr lang="en-US" sz="1600" b="1">
                <a:solidFill>
                  <a:srgbClr val="000000"/>
                </a:solidFill>
                <a:hlinkClick r:id="rId4"/>
              </a:rPr>
              <a:t>NEW 2023-24: Nextera Setup &amp; Installation </a:t>
            </a:r>
            <a:r>
              <a:rPr lang="en-US" sz="1600" b="1">
                <a:hlinkClick r:id="rId4"/>
              </a:rPr>
              <a:t>Gui</a:t>
            </a:r>
            <a:r>
              <a:rPr lang="en-US" sz="1600" b="1">
                <a:solidFill>
                  <a:srgbClr val="000000"/>
                </a:solidFill>
                <a:hlinkClick r:id="rId4"/>
              </a:rPr>
              <a:t>d</a:t>
            </a:r>
            <a:r>
              <a:rPr lang="en-US" sz="1600" b="1">
                <a:solidFill>
                  <a:srgbClr val="000000"/>
                </a:solidFill>
                <a:hlinkClick r:id="rId4">
                  <a:extLst>
                    <a:ext uri="{A12FA001-AC4F-418D-AE19-62706E023703}">
                      <ahyp:hlinkClr xmlns:ahyp="http://schemas.microsoft.com/office/drawing/2018/hyperlinkcolor" val="tx"/>
                    </a:ext>
                  </a:extLst>
                </a:hlinkClick>
              </a:rPr>
              <a:t>e</a:t>
            </a:r>
            <a:endParaRPr lang="en-US" sz="1600">
              <a:solidFill>
                <a:srgbClr val="000000"/>
              </a:solidFill>
              <a:cs typeface="Calibri"/>
            </a:endParaRPr>
          </a:p>
          <a:p>
            <a:pPr lvl="2">
              <a:buNone/>
            </a:pPr>
            <a:r>
              <a:rPr lang="en-US" sz="1600" b="1">
                <a:hlinkClick r:id="rId5"/>
              </a:rPr>
              <a:t>NEW 2023-24 Video Tutorial: Learn How to Edit and Add Students in Nextera Admin</a:t>
            </a:r>
            <a:endParaRPr lang="en-US" sz="1600">
              <a:cs typeface="Calibri"/>
            </a:endParaRPr>
          </a:p>
          <a:p>
            <a:pPr lvl="2">
              <a:buNone/>
            </a:pPr>
            <a:r>
              <a:rPr lang="en-US" sz="1600" b="1">
                <a:hlinkClick r:id="rId6"/>
              </a:rPr>
              <a:t>NEW 2023-24: How to Update Teacher Accounts in Nextera Admin - Quick Reference Guide</a:t>
            </a:r>
            <a:endParaRPr lang="en-US" sz="1600">
              <a:cs typeface="Calibri"/>
            </a:endParaRPr>
          </a:p>
          <a:p>
            <a:pPr lvl="2">
              <a:buNone/>
            </a:pPr>
            <a:r>
              <a:rPr lang="en-US" sz="1600" b="1">
                <a:hlinkClick r:id="rId7"/>
              </a:rPr>
              <a:t>NEW 2023-24 Video Tutorial: Learn How to Edit and Add Classes in Nextera Admin</a:t>
            </a:r>
            <a:endParaRPr lang="en-US" sz="1600">
              <a:cs typeface="Calibri"/>
            </a:endParaRPr>
          </a:p>
          <a:p>
            <a:pPr lvl="2">
              <a:buNone/>
            </a:pPr>
            <a:r>
              <a:rPr lang="en-US" sz="1600" b="1">
                <a:hlinkClick r:id="rId8"/>
              </a:rPr>
              <a:t>Documentation: How to set student testing accommodations for CBT</a:t>
            </a:r>
            <a:endParaRPr lang="en-US" sz="1600">
              <a:cs typeface="Calibri"/>
            </a:endParaRPr>
          </a:p>
          <a:p>
            <a:pPr lvl="2">
              <a:buNone/>
            </a:pPr>
            <a:r>
              <a:rPr lang="en-US" sz="1600" b="1">
                <a:hlinkClick r:id="rId9"/>
              </a:rPr>
              <a:t>Test Read Accommodations in Nextera Are Only Provided in English</a:t>
            </a:r>
            <a:endParaRPr lang="en-US" sz="1600">
              <a:cs typeface="Calibri"/>
            </a:endParaRPr>
          </a:p>
          <a:p>
            <a:pPr lvl="2">
              <a:buNone/>
            </a:pPr>
            <a:r>
              <a:rPr lang="en-US" sz="1600" b="1">
                <a:hlinkClick r:id="rId10"/>
              </a:rPr>
              <a:t>NEW 2023-24: Text-to-Speech (TTS) - Quick Reference Guide</a:t>
            </a:r>
            <a:endParaRPr lang="en-US" sz="1600">
              <a:cs typeface="Calibri"/>
            </a:endParaRPr>
          </a:p>
          <a:p>
            <a:pPr marL="114300" indent="0">
              <a:buNone/>
            </a:pPr>
            <a:endParaRPr lang="en-US" sz="1600">
              <a:cs typeface="Calibri"/>
            </a:endParaRPr>
          </a:p>
          <a:p>
            <a:pPr marL="114300" indent="0">
              <a:buNone/>
            </a:pPr>
            <a:endParaRPr lang="en-US">
              <a:cs typeface="Calibri"/>
            </a:endParaRPr>
          </a:p>
        </p:txBody>
      </p:sp>
      <p:sp>
        <p:nvSpPr>
          <p:cNvPr id="3" name="Arrow: Right 2">
            <a:extLst>
              <a:ext uri="{FF2B5EF4-FFF2-40B4-BE49-F238E27FC236}">
                <a16:creationId xmlns:a16="http://schemas.microsoft.com/office/drawing/2014/main" id="{8DD43DC1-73A6-8799-C95E-6354D1762FBE}"/>
              </a:ext>
            </a:extLst>
          </p:cNvPr>
          <p:cNvSpPr/>
          <p:nvPr/>
        </p:nvSpPr>
        <p:spPr>
          <a:xfrm>
            <a:off x="1241195" y="2663072"/>
            <a:ext cx="958391" cy="227814"/>
          </a:xfrm>
          <a:prstGeom prst="rightArrow">
            <a:avLst/>
          </a:prstGeom>
          <a:solidFill>
            <a:srgbClr val="2109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96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70434-D13F-2163-4832-667A67269B6E}"/>
              </a:ext>
            </a:extLst>
          </p:cNvPr>
          <p:cNvSpPr>
            <a:spLocks noGrp="1"/>
          </p:cNvSpPr>
          <p:nvPr>
            <p:ph type="title"/>
          </p:nvPr>
        </p:nvSpPr>
        <p:spPr>
          <a:xfrm>
            <a:off x="609600" y="274638"/>
            <a:ext cx="10160000" cy="742362"/>
          </a:xfrm>
        </p:spPr>
        <p:txBody>
          <a:bodyPr/>
          <a:lstStyle/>
          <a:p>
            <a:pPr algn="ctr"/>
            <a:br>
              <a:rPr lang="en-US" sz="2800">
                <a:ea typeface="+mj-lt"/>
                <a:cs typeface="+mj-lt"/>
              </a:rPr>
            </a:br>
            <a:br>
              <a:rPr lang="en-US" sz="2800">
                <a:ea typeface="+mj-lt"/>
                <a:cs typeface="+mj-lt"/>
              </a:rPr>
            </a:br>
            <a:r>
              <a:rPr lang="en-US" sz="2400" b="1">
                <a:ea typeface="+mj-lt"/>
                <a:cs typeface="+mj-lt"/>
              </a:rPr>
              <a:t>3-8 Testing – Simulation &amp; Operational CBT – </a:t>
            </a:r>
            <a:br>
              <a:rPr lang="en-US" sz="2400" b="1">
                <a:ea typeface="+mj-lt"/>
                <a:cs typeface="+mj-lt"/>
              </a:rPr>
            </a:br>
            <a:r>
              <a:rPr lang="en-US" sz="2000" b="1">
                <a:solidFill>
                  <a:srgbClr val="2109AF"/>
                </a:solidFill>
                <a:ea typeface="+mj-lt"/>
                <a:cs typeface="+mj-lt"/>
              </a:rPr>
              <a:t>Student Moves within Nextera Admin </a:t>
            </a:r>
          </a:p>
          <a:p>
            <a:endParaRPr lang="en-US">
              <a:ea typeface="Cambria"/>
            </a:endParaRPr>
          </a:p>
        </p:txBody>
      </p:sp>
      <p:sp>
        <p:nvSpPr>
          <p:cNvPr id="3" name="Content Placeholder 2">
            <a:extLst>
              <a:ext uri="{FF2B5EF4-FFF2-40B4-BE49-F238E27FC236}">
                <a16:creationId xmlns:a16="http://schemas.microsoft.com/office/drawing/2014/main" id="{3F335F9D-6BF9-9FC7-5325-84264BAADC2B}"/>
              </a:ext>
            </a:extLst>
          </p:cNvPr>
          <p:cNvSpPr>
            <a:spLocks noGrp="1"/>
          </p:cNvSpPr>
          <p:nvPr>
            <p:ph idx="1"/>
          </p:nvPr>
        </p:nvSpPr>
        <p:spPr>
          <a:xfrm>
            <a:off x="601744" y="1121004"/>
            <a:ext cx="10160000" cy="739220"/>
          </a:xfrm>
          <a:solidFill>
            <a:srgbClr val="CFE7FA"/>
          </a:solidFill>
        </p:spPr>
        <p:txBody>
          <a:bodyPr vert="horz" lIns="91440" tIns="45720" rIns="91440" bIns="45720" rtlCol="0" anchor="t">
            <a:noAutofit/>
          </a:bodyPr>
          <a:lstStyle/>
          <a:p>
            <a:r>
              <a:rPr lang="en-US" sz="1400">
                <a:ea typeface="+mn-lt"/>
                <a:cs typeface="+mn-lt"/>
              </a:rPr>
              <a:t>District level coordinators (DTC) can move students from one building to another building within Nextera Admin.   However, they cannot move a student from another district or school outside their district.  However, the RIC's can make these student moves for you.</a:t>
            </a:r>
          </a:p>
        </p:txBody>
      </p:sp>
      <p:sp>
        <p:nvSpPr>
          <p:cNvPr id="4" name="Slide Number Placeholder 3">
            <a:extLst>
              <a:ext uri="{FF2B5EF4-FFF2-40B4-BE49-F238E27FC236}">
                <a16:creationId xmlns:a16="http://schemas.microsoft.com/office/drawing/2014/main" id="{87056F27-82DC-0272-CF89-DDD3A0D85341}"/>
              </a:ext>
            </a:extLst>
          </p:cNvPr>
          <p:cNvSpPr>
            <a:spLocks noGrp="1"/>
          </p:cNvSpPr>
          <p:nvPr>
            <p:ph type="sldNum" sz="quarter" idx="12"/>
          </p:nvPr>
        </p:nvSpPr>
        <p:spPr/>
        <p:txBody>
          <a:bodyPr/>
          <a:lstStyle/>
          <a:p>
            <a:fld id="{38BC901B-B5E4-4A47-8F67-5F155DBF4CDE}" type="slidenum">
              <a:rPr lang="en-US" smtClean="0"/>
              <a:pPr/>
              <a:t>39</a:t>
            </a:fld>
            <a:endParaRPr lang="en-US"/>
          </a:p>
        </p:txBody>
      </p:sp>
      <p:sp>
        <p:nvSpPr>
          <p:cNvPr id="6" name="Content Placeholder 2">
            <a:extLst>
              <a:ext uri="{FF2B5EF4-FFF2-40B4-BE49-F238E27FC236}">
                <a16:creationId xmlns:a16="http://schemas.microsoft.com/office/drawing/2014/main" id="{8CDF61B4-B9EE-C9A8-70D9-BB9B5F5376A8}"/>
              </a:ext>
            </a:extLst>
          </p:cNvPr>
          <p:cNvSpPr txBox="1">
            <a:spLocks/>
          </p:cNvSpPr>
          <p:nvPr/>
        </p:nvSpPr>
        <p:spPr>
          <a:xfrm>
            <a:off x="612742" y="4164291"/>
            <a:ext cx="10160000" cy="432849"/>
          </a:xfrm>
          <a:prstGeom prst="rect">
            <a:avLst/>
          </a:prstGeom>
          <a:solidFill>
            <a:srgbClr val="CFE7FA"/>
          </a:solidFill>
        </p:spPr>
        <p:txBody>
          <a:bodyPr vert="horz" lIns="91440" tIns="45720" rIns="91440" bIns="45720" rtlCol="0" anchor="t">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buClr>
                <a:srgbClr val="AC956E"/>
              </a:buClr>
            </a:pPr>
            <a:r>
              <a:rPr lang="en-US">
                <a:ea typeface="+mn-lt"/>
                <a:cs typeface="+mn-lt"/>
              </a:rPr>
              <a:t>If you cannot find that student in your Nextera Admin, work with your registrar's office to get the previous district/school information this student attended.  </a:t>
            </a:r>
          </a:p>
          <a:p>
            <a:endParaRPr lang="en-US">
              <a:ea typeface="+mn-lt"/>
              <a:cs typeface="+mn-lt"/>
            </a:endParaRPr>
          </a:p>
        </p:txBody>
      </p:sp>
      <p:sp>
        <p:nvSpPr>
          <p:cNvPr id="8" name="Content Placeholder 2">
            <a:extLst>
              <a:ext uri="{FF2B5EF4-FFF2-40B4-BE49-F238E27FC236}">
                <a16:creationId xmlns:a16="http://schemas.microsoft.com/office/drawing/2014/main" id="{797F55E4-6AB9-803A-F4A8-F1B78C527D11}"/>
              </a:ext>
            </a:extLst>
          </p:cNvPr>
          <p:cNvSpPr txBox="1">
            <a:spLocks/>
          </p:cNvSpPr>
          <p:nvPr/>
        </p:nvSpPr>
        <p:spPr>
          <a:xfrm>
            <a:off x="597031" y="1901858"/>
            <a:ext cx="10160000" cy="432849"/>
          </a:xfrm>
          <a:prstGeom prst="rect">
            <a:avLst/>
          </a:prstGeom>
          <a:solidFill>
            <a:srgbClr val="CFE7FA"/>
          </a:solidFill>
        </p:spPr>
        <p:txBody>
          <a:bodyPr vert="horz" lIns="91440" tIns="45720" rIns="91440" bIns="45720" rtlCol="0" anchor="t">
            <a:normAutofit fontScale="6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a:ea typeface="+mn-lt"/>
                <a:cs typeface="+mn-lt"/>
              </a:rPr>
              <a:t>You will need to complete a student move request via a Google form.  A link to this form will be sent to all Operational CBT schools only, both for their CBT Simulation and CBT Operational once the student data has been loaded into Nextera.</a:t>
            </a:r>
          </a:p>
          <a:p>
            <a:endParaRPr lang="en-US">
              <a:ea typeface="+mn-lt"/>
              <a:cs typeface="+mn-lt"/>
            </a:endParaRPr>
          </a:p>
          <a:p>
            <a:endParaRPr lang="en-US">
              <a:ea typeface="+mn-lt"/>
              <a:cs typeface="+mn-lt"/>
            </a:endParaRPr>
          </a:p>
        </p:txBody>
      </p:sp>
      <p:sp>
        <p:nvSpPr>
          <p:cNvPr id="12" name="Content Placeholder 2">
            <a:extLst>
              <a:ext uri="{FF2B5EF4-FFF2-40B4-BE49-F238E27FC236}">
                <a16:creationId xmlns:a16="http://schemas.microsoft.com/office/drawing/2014/main" id="{41869F8D-D850-1667-3C92-08FBD71F3B04}"/>
              </a:ext>
            </a:extLst>
          </p:cNvPr>
          <p:cNvSpPr txBox="1">
            <a:spLocks/>
          </p:cNvSpPr>
          <p:nvPr/>
        </p:nvSpPr>
        <p:spPr>
          <a:xfrm>
            <a:off x="587605" y="2835112"/>
            <a:ext cx="10167855" cy="370004"/>
          </a:xfrm>
          <a:prstGeom prst="rect">
            <a:avLst/>
          </a:prstGeom>
          <a:solidFill>
            <a:srgbClr val="CFE7FA"/>
          </a:solidFill>
        </p:spPr>
        <p:txBody>
          <a:bodyPr vert="horz" lIns="91440" tIns="45720" rIns="91440" bIns="45720" rtlCol="0" anchor="t">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1">
              <a:buClr>
                <a:srgbClr val="726056"/>
              </a:buClr>
            </a:pPr>
            <a:r>
              <a:rPr lang="en-US">
                <a:solidFill>
                  <a:srgbClr val="C00000"/>
                </a:solidFill>
                <a:ea typeface="+mn-lt"/>
                <a:cs typeface="+mn-lt"/>
              </a:rPr>
              <a:t>Before you request a student move:  </a:t>
            </a:r>
            <a:endParaRPr lang="en-US">
              <a:ea typeface="+mn-lt"/>
              <a:cs typeface="+mn-lt"/>
            </a:endParaRPr>
          </a:p>
          <a:p>
            <a:endParaRPr lang="en-US">
              <a:ea typeface="+mn-lt"/>
              <a:cs typeface="+mn-lt"/>
            </a:endParaRPr>
          </a:p>
        </p:txBody>
      </p:sp>
      <p:sp>
        <p:nvSpPr>
          <p:cNvPr id="14" name="Content Placeholder 2">
            <a:extLst>
              <a:ext uri="{FF2B5EF4-FFF2-40B4-BE49-F238E27FC236}">
                <a16:creationId xmlns:a16="http://schemas.microsoft.com/office/drawing/2014/main" id="{A9849CA9-07D8-5202-244D-2111E5A112DB}"/>
              </a:ext>
            </a:extLst>
          </p:cNvPr>
          <p:cNvSpPr txBox="1">
            <a:spLocks/>
          </p:cNvSpPr>
          <p:nvPr/>
        </p:nvSpPr>
        <p:spPr>
          <a:xfrm>
            <a:off x="590747" y="3231037"/>
            <a:ext cx="10160000" cy="432849"/>
          </a:xfrm>
          <a:prstGeom prst="rect">
            <a:avLst/>
          </a:prstGeom>
          <a:solidFill>
            <a:srgbClr val="CFE7FA"/>
          </a:solidFill>
        </p:spPr>
        <p:txBody>
          <a:bodyPr vert="horz" lIns="91440" tIns="45720" rIns="91440" bIns="45720" rtlCol="0" anchor="t">
            <a:normAutofit fontScale="6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buClr>
                <a:srgbClr val="AC956E"/>
              </a:buClr>
            </a:pPr>
            <a:r>
              <a:rPr lang="en-US">
                <a:ea typeface="+mn-lt"/>
                <a:cs typeface="+mn-lt"/>
              </a:rPr>
              <a:t>You MUST, do a "search" for that student in Nextera Admin using the student's name and/or NYSSIS ID under the student's school name </a:t>
            </a:r>
            <a:r>
              <a:rPr lang="en-US" b="1">
                <a:ea typeface="+mn-lt"/>
                <a:cs typeface="+mn-lt"/>
              </a:rPr>
              <a:t>and under</a:t>
            </a:r>
            <a:r>
              <a:rPr lang="en-US">
                <a:ea typeface="+mn-lt"/>
                <a:cs typeface="+mn-lt"/>
              </a:rPr>
              <a:t> just your district name in Nextera (</a:t>
            </a:r>
            <a:r>
              <a:rPr lang="en-US">
                <a:solidFill>
                  <a:srgbClr val="C00000"/>
                </a:solidFill>
                <a:ea typeface="+mn-lt"/>
                <a:cs typeface="+mn-lt"/>
              </a:rPr>
              <a:t>remove the building information under your district name.</a:t>
            </a:r>
            <a:r>
              <a:rPr lang="en-US">
                <a:ea typeface="+mn-lt"/>
                <a:cs typeface="+mn-lt"/>
              </a:rPr>
              <a:t> </a:t>
            </a:r>
            <a:r>
              <a:rPr lang="en-US" b="1">
                <a:ea typeface="+mn-lt"/>
                <a:cs typeface="+mn-lt"/>
              </a:rPr>
              <a:t>That seems to work best </a:t>
            </a:r>
            <a:r>
              <a:rPr lang="en-US">
                <a:ea typeface="+mn-lt"/>
                <a:cs typeface="+mn-lt"/>
              </a:rPr>
              <a:t>).   </a:t>
            </a:r>
          </a:p>
          <a:p>
            <a:endParaRPr lang="en-US">
              <a:ea typeface="+mn-lt"/>
              <a:cs typeface="+mn-lt"/>
            </a:endParaRPr>
          </a:p>
        </p:txBody>
      </p:sp>
      <p:sp>
        <p:nvSpPr>
          <p:cNvPr id="16" name="Content Placeholder 2">
            <a:extLst>
              <a:ext uri="{FF2B5EF4-FFF2-40B4-BE49-F238E27FC236}">
                <a16:creationId xmlns:a16="http://schemas.microsoft.com/office/drawing/2014/main" id="{947B6F86-6058-F6C2-02FF-E5E3B37B9D41}"/>
              </a:ext>
            </a:extLst>
          </p:cNvPr>
          <p:cNvSpPr txBox="1">
            <a:spLocks/>
          </p:cNvSpPr>
          <p:nvPr/>
        </p:nvSpPr>
        <p:spPr>
          <a:xfrm>
            <a:off x="609600" y="3689807"/>
            <a:ext cx="10160000" cy="432849"/>
          </a:xfrm>
          <a:prstGeom prst="rect">
            <a:avLst/>
          </a:prstGeom>
          <a:solidFill>
            <a:srgbClr val="CFE7FA"/>
          </a:solidFill>
        </p:spPr>
        <p:txBody>
          <a:bodyPr vert="horz" lIns="91440" tIns="45720" rIns="91440" bIns="45720" rtlCol="0" anchor="t">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buClr>
                <a:srgbClr val="AC956E"/>
              </a:buClr>
            </a:pPr>
            <a:r>
              <a:rPr lang="en-US">
                <a:ea typeface="+mn-lt"/>
                <a:cs typeface="+mn-lt"/>
              </a:rPr>
              <a:t>Try and add the student to your Nextera.  If the student is loaded in another location within Nextera, you will get a message stating that.</a:t>
            </a:r>
          </a:p>
        </p:txBody>
      </p:sp>
      <p:sp>
        <p:nvSpPr>
          <p:cNvPr id="17" name="Content Placeholder 2">
            <a:extLst>
              <a:ext uri="{FF2B5EF4-FFF2-40B4-BE49-F238E27FC236}">
                <a16:creationId xmlns:a16="http://schemas.microsoft.com/office/drawing/2014/main" id="{3BAABCCE-4B55-BC04-43F6-FE557226B8D5}"/>
              </a:ext>
            </a:extLst>
          </p:cNvPr>
          <p:cNvSpPr txBox="1">
            <a:spLocks/>
          </p:cNvSpPr>
          <p:nvPr/>
        </p:nvSpPr>
        <p:spPr>
          <a:xfrm>
            <a:off x="612742" y="4607347"/>
            <a:ext cx="10289720" cy="346437"/>
          </a:xfrm>
          <a:prstGeom prst="rect">
            <a:avLst/>
          </a:prstGeom>
          <a:solidFill>
            <a:srgbClr val="CFE7FA"/>
          </a:solidFill>
        </p:spPr>
        <p:txBody>
          <a:bodyPr vert="horz" lIns="91440" tIns="45720" rIns="91440" bIns="45720" rtlCol="0" anchor="t">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buClr>
                <a:srgbClr val="AC956E"/>
              </a:buClr>
            </a:pPr>
            <a:r>
              <a:rPr lang="en-US" sz="1200" dirty="0">
                <a:ea typeface="+mn-lt"/>
                <a:cs typeface="+mn-lt"/>
              </a:rPr>
              <a:t>If the student cannot be added to your Nextera, Then complete the "move request" via our  Nextera Google Move Request form.</a:t>
            </a:r>
            <a:endParaRPr lang="en-US" sz="1200">
              <a:cs typeface="Calibri"/>
            </a:endParaRPr>
          </a:p>
        </p:txBody>
      </p:sp>
      <p:sp>
        <p:nvSpPr>
          <p:cNvPr id="18" name="Content Placeholder 2">
            <a:extLst>
              <a:ext uri="{FF2B5EF4-FFF2-40B4-BE49-F238E27FC236}">
                <a16:creationId xmlns:a16="http://schemas.microsoft.com/office/drawing/2014/main" id="{A36A1417-6805-7B26-398E-EFFB25449C52}"/>
              </a:ext>
            </a:extLst>
          </p:cNvPr>
          <p:cNvSpPr txBox="1">
            <a:spLocks/>
          </p:cNvSpPr>
          <p:nvPr/>
        </p:nvSpPr>
        <p:spPr>
          <a:xfrm>
            <a:off x="604886" y="5012704"/>
            <a:ext cx="10160000" cy="636256"/>
          </a:xfrm>
          <a:prstGeom prst="rect">
            <a:avLst/>
          </a:prstGeom>
          <a:solidFill>
            <a:srgbClr val="CFE7FA"/>
          </a:solidFill>
        </p:spPr>
        <p:txBody>
          <a:bodyPr vert="horz" lIns="91440" tIns="45720" rIns="91440" bIns="45720" rtlCol="0" anchor="t">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2">
              <a:buClr>
                <a:srgbClr val="AC956E"/>
              </a:buClr>
            </a:pPr>
            <a:r>
              <a:rPr lang="en-US">
                <a:ea typeface="+mn-lt"/>
                <a:cs typeface="+mn-lt"/>
              </a:rPr>
              <a:t>Please make sure you have the student's beds-codes, NYSSIS ID, Local ID ... etc. When entering a move request.  </a:t>
            </a:r>
          </a:p>
          <a:p>
            <a:pPr lvl="2">
              <a:buClr>
                <a:srgbClr val="AC956E"/>
              </a:buClr>
            </a:pPr>
            <a:r>
              <a:rPr lang="en-US">
                <a:ea typeface="+mn-lt"/>
                <a:cs typeface="+mn-lt"/>
              </a:rPr>
              <a:t>Side Note:  Local ID’s are no longer required in Nextera, however we will still collect that information with your request.</a:t>
            </a:r>
          </a:p>
          <a:p>
            <a:pPr lvl="2">
              <a:buClr>
                <a:srgbClr val="AC956E"/>
              </a:buClr>
            </a:pPr>
            <a:endParaRPr lang="en-US">
              <a:ea typeface="+mn-lt"/>
              <a:cs typeface="+mn-lt"/>
            </a:endParaRPr>
          </a:p>
          <a:p>
            <a:pPr lvl="2">
              <a:buClr>
                <a:srgbClr val="AC956E"/>
              </a:buClr>
            </a:pPr>
            <a:endParaRPr lang="en-US">
              <a:ea typeface="+mn-lt"/>
              <a:cs typeface="+mn-lt"/>
            </a:endParaRPr>
          </a:p>
          <a:p>
            <a:endParaRPr lang="en-US">
              <a:ea typeface="+mn-lt"/>
              <a:cs typeface="+mn-lt"/>
            </a:endParaRPr>
          </a:p>
        </p:txBody>
      </p:sp>
      <p:sp>
        <p:nvSpPr>
          <p:cNvPr id="20" name="Content Placeholder 2">
            <a:extLst>
              <a:ext uri="{FF2B5EF4-FFF2-40B4-BE49-F238E27FC236}">
                <a16:creationId xmlns:a16="http://schemas.microsoft.com/office/drawing/2014/main" id="{6BC1D7CA-A514-1BBF-6DC8-1A9B41D15239}"/>
              </a:ext>
            </a:extLst>
          </p:cNvPr>
          <p:cNvSpPr txBox="1">
            <a:spLocks/>
          </p:cNvSpPr>
          <p:nvPr/>
        </p:nvSpPr>
        <p:spPr>
          <a:xfrm>
            <a:off x="612742" y="5947528"/>
            <a:ext cx="10160000" cy="432849"/>
          </a:xfrm>
          <a:prstGeom prst="rect">
            <a:avLst/>
          </a:prstGeom>
          <a:solidFill>
            <a:srgbClr val="CFE7FA"/>
          </a:solidFill>
        </p:spPr>
        <p:txBody>
          <a:bodyPr vert="horz" lIns="91440" tIns="45720" rIns="91440" bIns="45720" rtlCol="0" anchor="t">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D0101"/>
              </a:buClr>
            </a:pPr>
            <a:r>
              <a:rPr lang="en-US">
                <a:solidFill>
                  <a:srgbClr val="2109AF"/>
                </a:solidFill>
                <a:ea typeface="+mn-lt"/>
                <a:cs typeface="+mn-lt"/>
              </a:rPr>
              <a:t>If you have any questions, please do contact Mari-Ellen Maloney.   </a:t>
            </a:r>
          </a:p>
          <a:p>
            <a:pPr lvl="2">
              <a:buClr>
                <a:srgbClr val="AC956E"/>
              </a:buClr>
            </a:pPr>
            <a:endParaRPr lang="en-US">
              <a:ea typeface="+mn-lt"/>
              <a:cs typeface="+mn-lt"/>
            </a:endParaRPr>
          </a:p>
          <a:p>
            <a:pPr lvl="2">
              <a:buClr>
                <a:srgbClr val="AC956E"/>
              </a:buClr>
            </a:pPr>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36935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2" grpId="0" animBg="1"/>
      <p:bldP spid="14" grpId="0" animBg="1"/>
      <p:bldP spid="16" grpId="0" animBg="1"/>
      <p:bldP spid="17"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a:bodyPr>
          <a:lstStyle/>
          <a:p>
            <a:r>
              <a:rPr lang="en-US"/>
              <a:t>2023-2024 Student BEDS Day</a:t>
            </a:r>
          </a:p>
        </p:txBody>
      </p:sp>
      <p:sp>
        <p:nvSpPr>
          <p:cNvPr id="7" name="Content Placeholder 2"/>
          <p:cNvSpPr>
            <a:spLocks noGrp="1"/>
          </p:cNvSpPr>
          <p:nvPr>
            <p:ph idx="1"/>
          </p:nvPr>
        </p:nvSpPr>
        <p:spPr>
          <a:xfrm>
            <a:off x="609600" y="1600200"/>
            <a:ext cx="10160000" cy="4800600"/>
          </a:xfrm>
        </p:spPr>
        <p:txBody>
          <a:bodyPr vert="horz" lIns="91440" tIns="45720" rIns="91440" bIns="45720" rtlCol="0" anchor="t">
            <a:normAutofit/>
          </a:bodyPr>
          <a:lstStyle/>
          <a:p>
            <a:r>
              <a:rPr lang="en-US" sz="2400">
                <a:ea typeface="Calibri"/>
                <a:cs typeface="Calibri"/>
              </a:rPr>
              <a:t>Applies to Districts and Charter Schools</a:t>
            </a:r>
            <a:endParaRPr lang="en-US" sz="2400"/>
          </a:p>
          <a:p>
            <a:r>
              <a:rPr lang="en-US" sz="2400"/>
              <a:t>BEDS Day Enrollment Extract (SIRS 312, 313, 314, 316, 319, 350) </a:t>
            </a:r>
            <a:endParaRPr lang="en-US" sz="2400">
              <a:ea typeface="Calibri"/>
              <a:cs typeface="Calibri"/>
            </a:endParaRPr>
          </a:p>
          <a:p>
            <a:pPr lvl="1"/>
            <a:r>
              <a:rPr lang="en-US" sz="2400"/>
              <a:t>Enrollment by grade,</a:t>
            </a:r>
            <a:r>
              <a:rPr lang="en-US" sz="2400" b="1"/>
              <a:t> district of residence, </a:t>
            </a:r>
            <a:r>
              <a:rPr lang="en-US" sz="2400"/>
              <a:t>and supplemental enrollment counts are collected for calculating preliminary State Aid allocations </a:t>
            </a:r>
            <a:endParaRPr lang="en-US" sz="2400">
              <a:ea typeface="Calibri"/>
              <a:cs typeface="Calibri"/>
            </a:endParaRPr>
          </a:p>
          <a:p>
            <a:r>
              <a:rPr lang="en-US" sz="2400"/>
              <a:t>BEDS Day </a:t>
            </a:r>
            <a:r>
              <a:rPr lang="en-US" sz="2400" b="1"/>
              <a:t>Free and Reduced Priced Lunch </a:t>
            </a:r>
            <a:r>
              <a:rPr lang="en-US" sz="2400"/>
              <a:t>Extract (SIRS-323 and SIRS-327)</a:t>
            </a:r>
            <a:endParaRPr lang="en-US" sz="2400">
              <a:ea typeface="Calibri"/>
              <a:cs typeface="Calibri"/>
            </a:endParaRPr>
          </a:p>
          <a:p>
            <a:pPr lvl="1"/>
            <a:r>
              <a:rPr lang="en-US" sz="2400"/>
              <a:t>Eligible students must be reported with </a:t>
            </a:r>
            <a:endParaRPr lang="en-US" sz="2400">
              <a:ea typeface="Calibri"/>
              <a:cs typeface="Calibri"/>
            </a:endParaRPr>
          </a:p>
          <a:p>
            <a:pPr lvl="2">
              <a:buClr>
                <a:srgbClr val="AC956E"/>
              </a:buClr>
              <a:buFont typeface="Wingdings" pitchFamily="34" charset="0"/>
              <a:buChar char="§"/>
            </a:pPr>
            <a:r>
              <a:rPr lang="en-US" sz="2200"/>
              <a:t>5817 – Free Lunch Program or </a:t>
            </a:r>
            <a:endParaRPr lang="en-US" sz="2200">
              <a:ea typeface="Calibri"/>
              <a:cs typeface="Calibri"/>
            </a:endParaRPr>
          </a:p>
          <a:p>
            <a:pPr lvl="2">
              <a:buClr>
                <a:srgbClr val="AC956E"/>
              </a:buClr>
              <a:buFont typeface="Wingdings" pitchFamily="34" charset="0"/>
              <a:buChar char="§"/>
            </a:pPr>
            <a:r>
              <a:rPr lang="en-US" sz="2200"/>
              <a:t>5806 – Reduced-Price Lunch Program</a:t>
            </a:r>
            <a:endParaRPr lang="en-US" sz="2200">
              <a:ea typeface="Calibri"/>
              <a:cs typeface="Calibri"/>
            </a:endParaRPr>
          </a:p>
          <a:p>
            <a:pPr lvl="2">
              <a:buClr>
                <a:srgbClr val="AC956E"/>
              </a:buClr>
              <a:buFont typeface="Wingdings" pitchFamily="34" charset="0"/>
              <a:buChar char="§"/>
            </a:pPr>
            <a:r>
              <a:rPr lang="en-US" sz="2200"/>
              <a:t>All must have 0198 – Poverty-from low-income family</a:t>
            </a:r>
            <a:endParaRPr lang="en-US" sz="2200">
              <a:ea typeface="Calibri"/>
              <a:cs typeface="Calibri"/>
            </a:endParaRPr>
          </a:p>
          <a:p>
            <a:r>
              <a:rPr lang="en-US" sz="2400" b="1"/>
              <a:t>Data due:</a:t>
            </a:r>
            <a:r>
              <a:rPr lang="en-US" sz="2400"/>
              <a:t> </a:t>
            </a:r>
            <a:r>
              <a:rPr lang="en-US" sz="2400">
                <a:solidFill>
                  <a:srgbClr val="C00000"/>
                </a:solidFill>
              </a:rPr>
              <a:t>Thursday, January 4</a:t>
            </a:r>
            <a:endParaRPr lang="en-US" sz="2400">
              <a:solidFill>
                <a:srgbClr val="C00000"/>
              </a:solidFill>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4</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364177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4BC6-2554-447E-A77E-6579CB5BF14C}"/>
              </a:ext>
            </a:extLst>
          </p:cNvPr>
          <p:cNvSpPr>
            <a:spLocks noGrp="1"/>
          </p:cNvSpPr>
          <p:nvPr>
            <p:ph type="title"/>
          </p:nvPr>
        </p:nvSpPr>
        <p:spPr>
          <a:xfrm>
            <a:off x="147782" y="166256"/>
            <a:ext cx="10935854" cy="650913"/>
          </a:xfrm>
        </p:spPr>
        <p:txBody>
          <a:bodyPr/>
          <a:lstStyle/>
          <a:p>
            <a:pPr algn="ctr"/>
            <a:r>
              <a:rPr lang="en-US" sz="2800">
                <a:solidFill>
                  <a:srgbClr val="2109AF"/>
                </a:solidFill>
              </a:rPr>
              <a:t>3-8 Testing – Operational CBT -</a:t>
            </a:r>
            <a:br>
              <a:rPr lang="en-US" sz="2800">
                <a:solidFill>
                  <a:srgbClr val="2109AF"/>
                </a:solidFill>
              </a:rPr>
            </a:br>
            <a:r>
              <a:rPr lang="en-US" sz="2000" b="1">
                <a:solidFill>
                  <a:srgbClr val="2109AF"/>
                </a:solidFill>
              </a:rPr>
              <a:t>The Importance of Accurate Tested/Not Tested Codes in Nextera Admin </a:t>
            </a:r>
            <a:endParaRPr lang="en-US" sz="2000" b="1">
              <a:solidFill>
                <a:srgbClr val="2109AF"/>
              </a:solidFill>
              <a:ea typeface="Cambria"/>
            </a:endParaRPr>
          </a:p>
        </p:txBody>
      </p:sp>
      <p:sp>
        <p:nvSpPr>
          <p:cNvPr id="3" name="Content Placeholder 2">
            <a:extLst>
              <a:ext uri="{FF2B5EF4-FFF2-40B4-BE49-F238E27FC236}">
                <a16:creationId xmlns:a16="http://schemas.microsoft.com/office/drawing/2014/main" id="{78BD517D-B38F-46DC-A43C-34582660304D}"/>
              </a:ext>
            </a:extLst>
          </p:cNvPr>
          <p:cNvSpPr>
            <a:spLocks noGrp="1"/>
          </p:cNvSpPr>
          <p:nvPr>
            <p:ph idx="1"/>
          </p:nvPr>
        </p:nvSpPr>
        <p:spPr>
          <a:xfrm>
            <a:off x="733168" y="891059"/>
            <a:ext cx="10160000" cy="422307"/>
          </a:xfrm>
        </p:spPr>
        <p:txBody>
          <a:bodyPr vert="horz" lIns="91440" tIns="45720" rIns="91440" bIns="45720" rtlCol="0" anchor="t">
            <a:normAutofit/>
          </a:bodyPr>
          <a:lstStyle/>
          <a:p>
            <a:pPr marL="114300">
              <a:buNone/>
            </a:pPr>
            <a:r>
              <a:rPr lang="en-US" sz="2000" b="1" u="sng">
                <a:solidFill>
                  <a:srgbClr val="2109AF"/>
                </a:solidFill>
              </a:rPr>
              <a:t>Very Important that schools do this BEFORE Nextera Admin closes </a:t>
            </a:r>
            <a:endParaRPr lang="en-US" sz="2000" b="1" u="sng">
              <a:solidFill>
                <a:srgbClr val="2109AF"/>
              </a:solidFill>
              <a:cs typeface="Calibri"/>
            </a:endParaRPr>
          </a:p>
          <a:p>
            <a:pPr marL="114300" indent="0">
              <a:buNone/>
            </a:pPr>
            <a:endParaRPr lang="en-US" b="1" u="sng">
              <a:solidFill>
                <a:srgbClr val="C00000"/>
              </a:solidFill>
              <a:cs typeface="Calibri"/>
            </a:endParaRPr>
          </a:p>
          <a:p>
            <a:pPr marL="114300" indent="0">
              <a:buNone/>
            </a:pPr>
            <a:endParaRPr lang="en-US" b="1">
              <a:solidFill>
                <a:srgbClr val="2109AF"/>
              </a:solidFill>
              <a:cs typeface="Calibri"/>
            </a:endParaRPr>
          </a:p>
        </p:txBody>
      </p:sp>
      <p:sp>
        <p:nvSpPr>
          <p:cNvPr id="4" name="Slide Number Placeholder 3">
            <a:extLst>
              <a:ext uri="{FF2B5EF4-FFF2-40B4-BE49-F238E27FC236}">
                <a16:creationId xmlns:a16="http://schemas.microsoft.com/office/drawing/2014/main" id="{94C2BF56-3F29-4665-BEDD-83762E065CD7}"/>
              </a:ext>
            </a:extLst>
          </p:cNvPr>
          <p:cNvSpPr>
            <a:spLocks noGrp="1"/>
          </p:cNvSpPr>
          <p:nvPr>
            <p:ph type="sldNum" sz="quarter" idx="12"/>
          </p:nvPr>
        </p:nvSpPr>
        <p:spPr/>
        <p:txBody>
          <a:bodyPr/>
          <a:lstStyle/>
          <a:p>
            <a:fld id="{38BC901B-B5E4-4A47-8F67-5F155DBF4CDE}" type="slidenum">
              <a:rPr lang="en-US" smtClean="0"/>
              <a:pPr/>
              <a:t>40</a:t>
            </a:fld>
            <a:endParaRPr lang="en-US"/>
          </a:p>
        </p:txBody>
      </p:sp>
      <p:sp>
        <p:nvSpPr>
          <p:cNvPr id="5" name="TextBox 4">
            <a:extLst>
              <a:ext uri="{FF2B5EF4-FFF2-40B4-BE49-F238E27FC236}">
                <a16:creationId xmlns:a16="http://schemas.microsoft.com/office/drawing/2014/main" id="{6CB566ED-0907-B83B-B568-A007DDB4B4E8}"/>
              </a:ext>
            </a:extLst>
          </p:cNvPr>
          <p:cNvSpPr txBox="1"/>
          <p:nvPr/>
        </p:nvSpPr>
        <p:spPr>
          <a:xfrm>
            <a:off x="731108" y="1287161"/>
            <a:ext cx="10163431" cy="646331"/>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200" u="sng">
                <a:solidFill>
                  <a:srgbClr val="2109AF"/>
                </a:solidFill>
                <a:ea typeface="+mn-lt"/>
                <a:cs typeface="+mn-lt"/>
              </a:rPr>
              <a:t>Folks new to CBT and a reminder to CBT veterans</a:t>
            </a:r>
            <a:r>
              <a:rPr lang="en-US" sz="1200">
                <a:solidFill>
                  <a:srgbClr val="2109AF"/>
                </a:solidFill>
                <a:ea typeface="+mn-lt"/>
                <a:cs typeface="+mn-lt"/>
              </a:rPr>
              <a:t>, we(RIC/MAARS) have no way to create or run "error checks" on your CBT assessment data like we do for your PBT (paper tests)!  The information below is the </a:t>
            </a:r>
            <a:r>
              <a:rPr lang="en-US" sz="1200" b="1">
                <a:solidFill>
                  <a:srgbClr val="2109AF"/>
                </a:solidFill>
                <a:ea typeface="+mn-lt"/>
                <a:cs typeface="+mn-lt"/>
              </a:rPr>
              <a:t>only way</a:t>
            </a:r>
            <a:r>
              <a:rPr lang="en-US" sz="1200">
                <a:solidFill>
                  <a:srgbClr val="2109AF"/>
                </a:solidFill>
                <a:ea typeface="+mn-lt"/>
                <a:cs typeface="+mn-lt"/>
              </a:rPr>
              <a:t> to make sure your student's assessment information is complete, accurate and ready for Questar/NWEA and NYSED.</a:t>
            </a:r>
            <a:endParaRPr lang="en-US" sz="1200">
              <a:ea typeface="+mn-lt"/>
              <a:cs typeface="+mn-lt"/>
            </a:endParaRPr>
          </a:p>
        </p:txBody>
      </p:sp>
      <p:sp>
        <p:nvSpPr>
          <p:cNvPr id="6" name="TextBox 5">
            <a:extLst>
              <a:ext uri="{FF2B5EF4-FFF2-40B4-BE49-F238E27FC236}">
                <a16:creationId xmlns:a16="http://schemas.microsoft.com/office/drawing/2014/main" id="{7D8D2811-CD41-1B4D-6999-B1CEB608E559}"/>
              </a:ext>
            </a:extLst>
          </p:cNvPr>
          <p:cNvSpPr txBox="1"/>
          <p:nvPr/>
        </p:nvSpPr>
        <p:spPr>
          <a:xfrm>
            <a:off x="731108" y="2007973"/>
            <a:ext cx="10163431" cy="523220"/>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a:solidFill>
                  <a:srgbClr val="C00000"/>
                </a:solidFill>
                <a:ea typeface="+mn-lt"/>
                <a:cs typeface="+mn-lt"/>
              </a:rPr>
              <a:t>PLEASE make sure to … </a:t>
            </a:r>
            <a:r>
              <a:rPr lang="en-US" sz="1200">
                <a:solidFill>
                  <a:srgbClr val="C00000"/>
                </a:solidFill>
                <a:ea typeface="+mn-lt"/>
                <a:cs typeface="+mn-lt"/>
              </a:rPr>
              <a:t>  </a:t>
            </a:r>
            <a:endParaRPr lang="en-US">
              <a:ea typeface="+mn-lt"/>
              <a:cs typeface="+mn-lt"/>
            </a:endParaRPr>
          </a:p>
          <a:p>
            <a:r>
              <a:rPr lang="en-US" sz="1600">
                <a:ea typeface="+mn-lt"/>
                <a:cs typeface="+mn-lt"/>
              </a:rPr>
              <a:t>Export the </a:t>
            </a:r>
            <a:r>
              <a:rPr lang="en-US" sz="1600" b="1">
                <a:ea typeface="+mn-lt"/>
                <a:cs typeface="+mn-lt"/>
              </a:rPr>
              <a:t>Test Status Details file</a:t>
            </a:r>
            <a:r>
              <a:rPr lang="en-US" sz="1600">
                <a:ea typeface="+mn-lt"/>
                <a:cs typeface="+mn-lt"/>
              </a:rPr>
              <a:t> from Nextera, before/on the last day of testing for review. </a:t>
            </a:r>
            <a:endParaRPr lang="en-US" sz="1600">
              <a:cs typeface="Calibri"/>
            </a:endParaRPr>
          </a:p>
        </p:txBody>
      </p:sp>
      <p:sp>
        <p:nvSpPr>
          <p:cNvPr id="7" name="TextBox 6">
            <a:extLst>
              <a:ext uri="{FF2B5EF4-FFF2-40B4-BE49-F238E27FC236}">
                <a16:creationId xmlns:a16="http://schemas.microsoft.com/office/drawing/2014/main" id="{14417B0C-F157-4DE6-AB0F-ED8705284FB4}"/>
              </a:ext>
            </a:extLst>
          </p:cNvPr>
          <p:cNvSpPr txBox="1"/>
          <p:nvPr/>
        </p:nvSpPr>
        <p:spPr>
          <a:xfrm>
            <a:off x="731108" y="2605216"/>
            <a:ext cx="10163430" cy="584775"/>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600">
                <a:ea typeface="+mn-lt"/>
                <a:cs typeface="+mn-lt"/>
              </a:rPr>
              <a:t>Resolve all student exams that still show as "</a:t>
            </a:r>
            <a:r>
              <a:rPr lang="en-US" sz="1600" b="1">
                <a:ea typeface="+mn-lt"/>
                <a:cs typeface="+mn-lt"/>
              </a:rPr>
              <a:t>In Progress</a:t>
            </a:r>
            <a:r>
              <a:rPr lang="en-US" sz="1600">
                <a:ea typeface="+mn-lt"/>
                <a:cs typeface="+mn-lt"/>
              </a:rPr>
              <a:t>", make sure ALL reason-not-tested for sessions and over all test are accurate, </a:t>
            </a:r>
            <a:r>
              <a:rPr lang="en-US" sz="1600" i="1">
                <a:ea typeface="+mn-lt"/>
                <a:cs typeface="+mn-lt"/>
              </a:rPr>
              <a:t>before Nextera closes</a:t>
            </a:r>
            <a:r>
              <a:rPr lang="en-US" sz="1600">
                <a:ea typeface="+mn-lt"/>
                <a:cs typeface="+mn-lt"/>
              </a:rPr>
              <a:t>. </a:t>
            </a:r>
            <a:endParaRPr lang="en-US" sz="1600">
              <a:solidFill>
                <a:srgbClr val="000000"/>
              </a:solidFill>
              <a:ea typeface="+mn-lt"/>
              <a:cs typeface="+mn-lt"/>
            </a:endParaRPr>
          </a:p>
        </p:txBody>
      </p:sp>
      <p:sp>
        <p:nvSpPr>
          <p:cNvPr id="8" name="TextBox 7">
            <a:extLst>
              <a:ext uri="{FF2B5EF4-FFF2-40B4-BE49-F238E27FC236}">
                <a16:creationId xmlns:a16="http://schemas.microsoft.com/office/drawing/2014/main" id="{79739AFF-9B1F-6FDE-5588-78332C61ED87}"/>
              </a:ext>
            </a:extLst>
          </p:cNvPr>
          <p:cNvSpPr txBox="1"/>
          <p:nvPr/>
        </p:nvSpPr>
        <p:spPr>
          <a:xfrm>
            <a:off x="700215" y="4499918"/>
            <a:ext cx="10235512" cy="338554"/>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600">
                <a:ea typeface="+mn-lt"/>
                <a:cs typeface="+mn-lt"/>
              </a:rPr>
              <a:t>Make sure your Administrative Errors are entered and accurate. </a:t>
            </a:r>
            <a:endParaRPr lang="en-US" sz="1600">
              <a:solidFill>
                <a:srgbClr val="000000"/>
              </a:solidFill>
              <a:ea typeface="+mn-lt"/>
              <a:cs typeface="+mn-lt"/>
            </a:endParaRPr>
          </a:p>
        </p:txBody>
      </p:sp>
      <p:sp>
        <p:nvSpPr>
          <p:cNvPr id="9" name="TextBox 8">
            <a:extLst>
              <a:ext uri="{FF2B5EF4-FFF2-40B4-BE49-F238E27FC236}">
                <a16:creationId xmlns:a16="http://schemas.microsoft.com/office/drawing/2014/main" id="{1B17F133-8975-3E98-E8F7-245945526C71}"/>
              </a:ext>
            </a:extLst>
          </p:cNvPr>
          <p:cNvSpPr txBox="1"/>
          <p:nvPr/>
        </p:nvSpPr>
        <p:spPr>
          <a:xfrm>
            <a:off x="710512" y="4077727"/>
            <a:ext cx="10204620" cy="338554"/>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600" dirty="0">
                <a:ea typeface="+mn-lt"/>
                <a:cs typeface="+mn-lt"/>
              </a:rPr>
              <a:t>Students that have an RNT or absent and have answers on their tests may not get a final score. </a:t>
            </a:r>
            <a:endParaRPr lang="en-US" sz="1600" dirty="0">
              <a:solidFill>
                <a:srgbClr val="000000"/>
              </a:solidFill>
              <a:ea typeface="+mn-lt"/>
              <a:cs typeface="+mn-lt"/>
            </a:endParaRPr>
          </a:p>
        </p:txBody>
      </p:sp>
      <p:sp>
        <p:nvSpPr>
          <p:cNvPr id="10" name="TextBox 9">
            <a:extLst>
              <a:ext uri="{FF2B5EF4-FFF2-40B4-BE49-F238E27FC236}">
                <a16:creationId xmlns:a16="http://schemas.microsoft.com/office/drawing/2014/main" id="{C57867A9-FA5B-BE80-007A-ADD9B90DBC0D}"/>
              </a:ext>
            </a:extLst>
          </p:cNvPr>
          <p:cNvSpPr txBox="1"/>
          <p:nvPr/>
        </p:nvSpPr>
        <p:spPr>
          <a:xfrm>
            <a:off x="710512" y="3676134"/>
            <a:ext cx="10204620" cy="338554"/>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600">
                <a:ea typeface="+mn-lt"/>
                <a:cs typeface="+mn-lt"/>
              </a:rPr>
              <a:t>Remove session absent on student's the completed that session during make-ups. </a:t>
            </a:r>
            <a:endParaRPr lang="en-US" sz="1600">
              <a:solidFill>
                <a:srgbClr val="000000"/>
              </a:solidFill>
              <a:ea typeface="+mn-lt"/>
              <a:cs typeface="+mn-lt"/>
            </a:endParaRPr>
          </a:p>
        </p:txBody>
      </p:sp>
      <p:sp>
        <p:nvSpPr>
          <p:cNvPr id="11" name="TextBox 10">
            <a:extLst>
              <a:ext uri="{FF2B5EF4-FFF2-40B4-BE49-F238E27FC236}">
                <a16:creationId xmlns:a16="http://schemas.microsoft.com/office/drawing/2014/main" id="{E5685A48-08D0-2558-7635-94D6136DAFC7}"/>
              </a:ext>
            </a:extLst>
          </p:cNvPr>
          <p:cNvSpPr txBox="1"/>
          <p:nvPr/>
        </p:nvSpPr>
        <p:spPr>
          <a:xfrm>
            <a:off x="731107" y="3264241"/>
            <a:ext cx="10204620" cy="338554"/>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600">
                <a:ea typeface="+mn-lt"/>
                <a:cs typeface="+mn-lt"/>
              </a:rPr>
              <a:t>Review all tested/not tested codes entered in Nextera Admin for accuracy. </a:t>
            </a:r>
            <a:endParaRPr lang="en-US" sz="1600">
              <a:solidFill>
                <a:srgbClr val="000000"/>
              </a:solidFill>
              <a:ea typeface="+mn-lt"/>
              <a:cs typeface="+mn-lt"/>
            </a:endParaRPr>
          </a:p>
        </p:txBody>
      </p:sp>
      <p:sp>
        <p:nvSpPr>
          <p:cNvPr id="12" name="TextBox 11">
            <a:extLst>
              <a:ext uri="{FF2B5EF4-FFF2-40B4-BE49-F238E27FC236}">
                <a16:creationId xmlns:a16="http://schemas.microsoft.com/office/drawing/2014/main" id="{1F41F946-CAAB-FB22-F06B-28DDDDAFC5F5}"/>
              </a:ext>
            </a:extLst>
          </p:cNvPr>
          <p:cNvSpPr txBox="1"/>
          <p:nvPr/>
        </p:nvSpPr>
        <p:spPr>
          <a:xfrm>
            <a:off x="659027" y="5848863"/>
            <a:ext cx="10235512" cy="646331"/>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1200" b="1">
                <a:ea typeface="+mn-lt"/>
                <a:cs typeface="+mn-lt"/>
              </a:rPr>
              <a:t>CBTsupport Good Article and PPT</a:t>
            </a:r>
            <a:r>
              <a:rPr lang="en-US" sz="1200">
                <a:ea typeface="+mn-lt"/>
                <a:cs typeface="+mn-lt"/>
              </a:rPr>
              <a:t>:  </a:t>
            </a:r>
            <a:r>
              <a:rPr lang="en-US" sz="1200" b="1">
                <a:solidFill>
                  <a:srgbClr val="C00000"/>
                </a:solidFill>
                <a:ea typeface="+mn-lt"/>
                <a:cs typeface="+mn-lt"/>
                <a:hlinkClick r:id="rId3">
                  <a:extLst>
                    <a:ext uri="{A12FA001-AC4F-418D-AE19-62706E023703}">
                      <ahyp:hlinkClr xmlns:ahyp="http://schemas.microsoft.com/office/drawing/2018/hyperlinkcolor" val="tx"/>
                    </a:ext>
                  </a:extLst>
                </a:hlinkClick>
              </a:rPr>
              <a:t>Documentation: How to Set Not Tested Codes</a:t>
            </a:r>
            <a:r>
              <a:rPr lang="en-US" sz="1200" b="1">
                <a:solidFill>
                  <a:srgbClr val="C00000"/>
                </a:solidFill>
                <a:ea typeface="+mn-lt"/>
                <a:cs typeface="+mn-lt"/>
              </a:rPr>
              <a:t> </a:t>
            </a:r>
          </a:p>
          <a:p>
            <a:pPr>
              <a:buFont typeface="Arial"/>
              <a:buChar char="•"/>
            </a:pPr>
            <a:r>
              <a:rPr lang="en-US" sz="1200">
                <a:ea typeface="+mn-lt"/>
                <a:cs typeface="+mn-lt"/>
              </a:rPr>
              <a:t>There is a Power Point “Setting Not Tested Codes QRG 2022-23.pdf” listed at the bottom of the above CBTsupport article that will help you run and export the </a:t>
            </a:r>
            <a:r>
              <a:rPr lang="en-US" sz="1200" b="1">
                <a:ea typeface="+mn-lt"/>
                <a:cs typeface="+mn-lt"/>
              </a:rPr>
              <a:t>Test Status Detail report</a:t>
            </a:r>
            <a:r>
              <a:rPr lang="en-US" sz="1200">
                <a:ea typeface="+mn-lt"/>
                <a:cs typeface="+mn-lt"/>
              </a:rPr>
              <a:t> </a:t>
            </a:r>
            <a:endParaRPr lang="en-US"/>
          </a:p>
        </p:txBody>
      </p:sp>
      <p:sp>
        <p:nvSpPr>
          <p:cNvPr id="13" name="TextBox 12">
            <a:extLst>
              <a:ext uri="{FF2B5EF4-FFF2-40B4-BE49-F238E27FC236}">
                <a16:creationId xmlns:a16="http://schemas.microsoft.com/office/drawing/2014/main" id="{49D98E95-58A0-3AF0-B0F9-11684EF4CA81}"/>
              </a:ext>
            </a:extLst>
          </p:cNvPr>
          <p:cNvSpPr txBox="1"/>
          <p:nvPr/>
        </p:nvSpPr>
        <p:spPr>
          <a:xfrm>
            <a:off x="700214" y="4901512"/>
            <a:ext cx="10235512" cy="830997"/>
          </a:xfrm>
          <a:prstGeom prst="rect">
            <a:avLst/>
          </a:prstGeom>
          <a:solidFill>
            <a:srgbClr val="D1E2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1600" b="1">
                <a:ea typeface="+mn-lt"/>
                <a:cs typeface="+mn-lt"/>
              </a:rPr>
              <a:t>Export the Test Status Details file </a:t>
            </a:r>
            <a:r>
              <a:rPr lang="en-US" sz="1600" b="1" u="sng">
                <a:ea typeface="+mn-lt"/>
                <a:cs typeface="+mn-lt"/>
              </a:rPr>
              <a:t>again</a:t>
            </a:r>
            <a:r>
              <a:rPr lang="en-US" sz="1600">
                <a:ea typeface="+mn-lt"/>
                <a:cs typeface="+mn-lt"/>
              </a:rPr>
              <a:t> after your review and updates, before Nextera closes for all exams.  </a:t>
            </a:r>
            <a:r>
              <a:rPr lang="en-US" sz="1600" i="1">
                <a:ea typeface="+mn-lt"/>
                <a:cs typeface="+mn-lt"/>
              </a:rPr>
              <a:t>This is the only reference you will have on your student's tests once Nextera closes, until NYSED releases the assessment information. </a:t>
            </a:r>
            <a:r>
              <a:rPr lang="en-US" sz="1600">
                <a:ea typeface="+mn-lt"/>
                <a:cs typeface="+mn-lt"/>
              </a:rPr>
              <a:t> </a:t>
            </a:r>
            <a:endParaRPr lang="en-US" sz="1600">
              <a:cs typeface="Calibri"/>
            </a:endParaRPr>
          </a:p>
        </p:txBody>
      </p:sp>
    </p:spTree>
    <p:extLst>
      <p:ext uri="{BB962C8B-B14F-4D97-AF65-F5344CB8AC3E}">
        <p14:creationId xmlns:p14="http://schemas.microsoft.com/office/powerpoint/2010/main" val="179827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D27D-DA08-44F8-82DC-0FE4634D686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69B27A6-6CE7-4552-9231-1940D8DF1143}"/>
              </a:ext>
            </a:extLst>
          </p:cNvPr>
          <p:cNvPicPr>
            <a:picLocks noGrp="1" noChangeAspect="1"/>
          </p:cNvPicPr>
          <p:nvPr>
            <p:ph idx="1"/>
          </p:nvPr>
        </p:nvPicPr>
        <p:blipFill>
          <a:blip r:embed="rId3"/>
          <a:stretch>
            <a:fillRect/>
          </a:stretch>
        </p:blipFill>
        <p:spPr>
          <a:xfrm>
            <a:off x="2898385" y="2642998"/>
            <a:ext cx="5582429" cy="2715004"/>
          </a:xfrm>
        </p:spPr>
      </p:pic>
      <p:sp>
        <p:nvSpPr>
          <p:cNvPr id="4" name="Slide Number Placeholder 3">
            <a:extLst>
              <a:ext uri="{FF2B5EF4-FFF2-40B4-BE49-F238E27FC236}">
                <a16:creationId xmlns:a16="http://schemas.microsoft.com/office/drawing/2014/main" id="{8540D892-47E1-49E3-8027-097647B9C22A}"/>
              </a:ext>
            </a:extLst>
          </p:cNvPr>
          <p:cNvSpPr>
            <a:spLocks noGrp="1"/>
          </p:cNvSpPr>
          <p:nvPr>
            <p:ph type="sldNum" sz="quarter" idx="12"/>
          </p:nvPr>
        </p:nvSpPr>
        <p:spPr/>
        <p:txBody>
          <a:bodyPr/>
          <a:lstStyle/>
          <a:p>
            <a:fld id="{38BC901B-B5E4-4A47-8F67-5F155DBF4CDE}" type="slidenum">
              <a:rPr lang="en-US" smtClean="0"/>
              <a:pPr/>
              <a:t>41</a:t>
            </a:fld>
            <a:endParaRPr lang="en-US"/>
          </a:p>
        </p:txBody>
      </p:sp>
    </p:spTree>
    <p:extLst>
      <p:ext uri="{BB962C8B-B14F-4D97-AF65-F5344CB8AC3E}">
        <p14:creationId xmlns:p14="http://schemas.microsoft.com/office/powerpoint/2010/main" val="12516594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6D78-2728-478F-ADA6-DB489A1FC2EA}"/>
              </a:ext>
            </a:extLst>
          </p:cNvPr>
          <p:cNvSpPr>
            <a:spLocks noGrp="1"/>
          </p:cNvSpPr>
          <p:nvPr>
            <p:ph type="title"/>
          </p:nvPr>
        </p:nvSpPr>
        <p:spPr/>
        <p:txBody>
          <a:bodyPr/>
          <a:lstStyle/>
          <a:p>
            <a:r>
              <a:rPr lang="en-US"/>
              <a:t>JANUARY 2024 REGENTS</a:t>
            </a:r>
          </a:p>
        </p:txBody>
      </p:sp>
      <p:sp>
        <p:nvSpPr>
          <p:cNvPr id="3" name="Content Placeholder 2">
            <a:extLst>
              <a:ext uri="{FF2B5EF4-FFF2-40B4-BE49-F238E27FC236}">
                <a16:creationId xmlns:a16="http://schemas.microsoft.com/office/drawing/2014/main" id="{80C03066-F20B-4BF9-9F1A-9AC6144409CE}"/>
              </a:ext>
            </a:extLst>
          </p:cNvPr>
          <p:cNvSpPr>
            <a:spLocks noGrp="1"/>
          </p:cNvSpPr>
          <p:nvPr>
            <p:ph idx="1"/>
          </p:nvPr>
        </p:nvSpPr>
        <p:spPr/>
        <p:txBody>
          <a:bodyPr vert="horz" lIns="91440" tIns="45720" rIns="91440" bIns="45720" rtlCol="0" anchor="t">
            <a:normAutofit fontScale="92500" lnSpcReduction="10000"/>
          </a:bodyPr>
          <a:lstStyle/>
          <a:p>
            <a:pPr marL="64770" marR="0" indent="0">
              <a:lnSpc>
                <a:spcPct val="106000"/>
              </a:lnSpc>
              <a:spcBef>
                <a:spcPts val="0"/>
              </a:spcBef>
              <a:spcAft>
                <a:spcPts val="0"/>
              </a:spcAft>
              <a:buNone/>
            </a:pPr>
            <a:r>
              <a:rPr lang="en-US" sz="1600" u="sng">
                <a:ln>
                  <a:noFill/>
                </a:ln>
                <a:solidFill>
                  <a:srgbClr val="000000"/>
                </a:solidFill>
                <a:effectLst>
                  <a:outerShdw blurRad="38100" dist="19050" dir="2700000" algn="tl">
                    <a:schemeClr val="dk1">
                      <a:alpha val="40000"/>
                    </a:schemeClr>
                  </a:outerShdw>
                </a:effectLst>
                <a:uFill>
                  <a:solidFill>
                    <a:srgbClr val="000000"/>
                  </a:solidFill>
                </a:uFill>
                <a:latin typeface="Tahoma"/>
                <a:ea typeface="Times New Roman" panose="02020603050405020304" pitchFamily="18" charset="0"/>
                <a:cs typeface="Calibri"/>
              </a:rPr>
              <a:t>January </a:t>
            </a:r>
            <a:r>
              <a:rPr lang="en-US" sz="1600" u="sng">
                <a:solidFill>
                  <a:srgbClr val="000000"/>
                </a:solidFill>
                <a:effectLst>
                  <a:outerShdw blurRad="38100" dist="19050" dir="2700000" algn="tl">
                    <a:schemeClr val="dk1">
                      <a:alpha val="40000"/>
                    </a:schemeClr>
                  </a:outerShdw>
                </a:effectLst>
                <a:uFill>
                  <a:solidFill>
                    <a:srgbClr val="000000"/>
                  </a:solidFill>
                </a:uFill>
                <a:latin typeface="Tahoma"/>
                <a:ea typeface="Times New Roman" panose="02020603050405020304" pitchFamily="18" charset="0"/>
                <a:cs typeface="Calibri"/>
              </a:rPr>
              <a:t>2024</a:t>
            </a:r>
            <a:r>
              <a:rPr lang="en-US" sz="1600" u="sng">
                <a:ln>
                  <a:noFill/>
                </a:ln>
                <a:solidFill>
                  <a:srgbClr val="000000"/>
                </a:solidFill>
                <a:effectLst>
                  <a:outerShdw blurRad="38100" dist="19050" dir="2700000" algn="tl">
                    <a:schemeClr val="dk1">
                      <a:alpha val="40000"/>
                    </a:schemeClr>
                  </a:outerShdw>
                </a:effectLst>
                <a:uFill>
                  <a:solidFill>
                    <a:srgbClr val="000000"/>
                  </a:solidFill>
                </a:uFill>
                <a:latin typeface="Tahoma"/>
                <a:ea typeface="Times New Roman" panose="02020603050405020304" pitchFamily="18" charset="0"/>
                <a:cs typeface="Calibri"/>
              </a:rPr>
              <a:t> Regents:</a:t>
            </a:r>
            <a:endParaRPr lang="en-US" sz="1000">
              <a:solidFill>
                <a:srgbClr val="000000"/>
              </a:solidFill>
              <a:effectLst/>
              <a:latin typeface="Times New Roman"/>
              <a:ea typeface="Tahoma" panose="020B0604030504040204" pitchFamily="34" charset="0"/>
              <a:cs typeface="Calibri"/>
            </a:endParaRPr>
          </a:p>
          <a:p>
            <a:pPr marL="71120" marR="0" indent="-6350">
              <a:lnSpc>
                <a:spcPct val="106000"/>
              </a:lnSpc>
              <a:spcBef>
                <a:spcPts val="0"/>
              </a:spcBef>
              <a:spcAft>
                <a:spcPts val="0"/>
              </a:spcAft>
            </a:pPr>
            <a:endParaRPr lang="en-US" sz="1000">
              <a:solidFill>
                <a:srgbClr val="000000"/>
              </a:solidFill>
              <a:effectLst/>
              <a:latin typeface="Tahoma" panose="020B0604030504040204" pitchFamily="34" charset="0"/>
              <a:ea typeface="Tahoma" panose="020B0604030504040204" pitchFamily="34" charset="0"/>
            </a:endParaRPr>
          </a:p>
          <a:p>
            <a:pPr marL="64770" marR="0" indent="0">
              <a:lnSpc>
                <a:spcPct val="106000"/>
              </a:lnSpc>
              <a:spcBef>
                <a:spcPts val="0"/>
              </a:spcBef>
              <a:spcAft>
                <a:spcPts val="0"/>
              </a:spcAft>
              <a:buNone/>
            </a:pPr>
            <a:endParaRPr lang="en-US" sz="1000">
              <a:solidFill>
                <a:srgbClr val="000000"/>
              </a:solidFill>
              <a:effectLst/>
              <a:latin typeface="Tahoma" panose="020B0604030504040204" pitchFamily="34" charset="0"/>
              <a:ea typeface="Tahoma" panose="020B0604030504040204" pitchFamily="34" charset="0"/>
            </a:endParaRPr>
          </a:p>
          <a:p>
            <a:pPr marR="124460" indent="-342900">
              <a:lnSpc>
                <a:spcPct val="106000"/>
              </a:lnSpc>
              <a:spcBef>
                <a:spcPts val="0"/>
              </a:spcBef>
              <a:buFont typeface="Wingdings" panose="05000000000000000000" pitchFamily="2" charset="2"/>
              <a:buChar char=""/>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Calibri"/>
              </a:rPr>
              <a:t>Pertinent information (including the highlights below) have been updated in the MAARS website at </a:t>
            </a:r>
            <a:r>
              <a:rPr lang="en-US" sz="1600" u="sng">
                <a:ln>
                  <a:noFill/>
                </a:ln>
                <a:solidFill>
                  <a:srgbClr val="7030A0"/>
                </a:solidFill>
                <a:effectLst>
                  <a:outerShdw blurRad="38100" dist="19050" dir="2700000" algn="tl">
                    <a:schemeClr val="dk1">
                      <a:alpha val="40000"/>
                    </a:schemeClr>
                  </a:outerShdw>
                </a:effectLst>
                <a:latin typeface="Tahoma"/>
                <a:ea typeface="Tahoma"/>
                <a:cs typeface="Tahoma"/>
                <a:hlinkClick r:id="rId3">
                  <a:extLst>
                    <a:ext uri="{A12FA001-AC4F-418D-AE19-62706E023703}">
                      <ahyp:hlinkClr xmlns:ahyp="http://schemas.microsoft.com/office/drawing/2018/hyperlinkcolor" val="tx"/>
                    </a:ext>
                  </a:extLst>
                </a:hlinkClick>
              </a:rPr>
              <a:t>January </a:t>
            </a:r>
            <a:r>
              <a:rPr lang="en-US" sz="1600" u="sng">
                <a:solidFill>
                  <a:srgbClr val="7030A0"/>
                </a:solidFill>
                <a:effectLst>
                  <a:outerShdw blurRad="38100" dist="19050" dir="2700000" algn="tl">
                    <a:schemeClr val="dk1">
                      <a:alpha val="40000"/>
                    </a:schemeClr>
                  </a:outerShdw>
                </a:effectLst>
                <a:latin typeface="Tahoma"/>
                <a:ea typeface="Tahoma"/>
                <a:cs typeface="Tahoma"/>
              </a:rPr>
              <a:t>2024</a:t>
            </a:r>
            <a:r>
              <a:rPr lang="en-US" sz="1600" u="sng">
                <a:solidFill>
                  <a:srgbClr val="7030A0"/>
                </a:solidFill>
                <a:effectLst>
                  <a:outerShdw blurRad="38100" dist="19050" dir="2700000" algn="tl">
                    <a:schemeClr val="dk1">
                      <a:alpha val="40000"/>
                    </a:schemeClr>
                  </a:outerShdw>
                </a:effectLst>
                <a:latin typeface="Tahoma"/>
                <a:ea typeface="Tahoma"/>
                <a:cs typeface="Tahoma"/>
                <a:hlinkClick r:id="rId3">
                  <a:extLst>
                    <a:ext uri="{A12FA001-AC4F-418D-AE19-62706E023703}">
                      <ahyp:hlinkClr xmlns:ahyp="http://schemas.microsoft.com/office/drawing/2018/hyperlinkcolor" val="tx"/>
                    </a:ext>
                  </a:extLst>
                </a:hlinkClick>
              </a:rPr>
              <a:t> </a:t>
            </a:r>
            <a:r>
              <a:rPr lang="en-US" sz="1600" u="sng">
                <a:ln>
                  <a:noFill/>
                </a:ln>
                <a:solidFill>
                  <a:srgbClr val="7030A0"/>
                </a:solidFill>
                <a:effectLst>
                  <a:outerShdw blurRad="38100" dist="19050" dir="2700000" algn="tl">
                    <a:schemeClr val="dk1">
                      <a:alpha val="40000"/>
                    </a:schemeClr>
                  </a:outerShdw>
                </a:effectLst>
                <a:latin typeface="Tahoma"/>
                <a:ea typeface="Tahoma"/>
                <a:cs typeface="Tahoma"/>
                <a:hlinkClick r:id="rId3">
                  <a:extLst>
                    <a:ext uri="{A12FA001-AC4F-418D-AE19-62706E023703}">
                      <ahyp:hlinkClr xmlns:ahyp="http://schemas.microsoft.com/office/drawing/2018/hyperlinkcolor" val="tx"/>
                    </a:ext>
                  </a:extLst>
                </a:hlinkClick>
              </a:rPr>
              <a:t>(monroe2boces.org)</a:t>
            </a:r>
            <a:r>
              <a:rPr lang="en-US" sz="1600">
                <a:ln>
                  <a:noFill/>
                </a:ln>
                <a:solidFill>
                  <a:srgbClr val="7030A0"/>
                </a:solidFill>
                <a:effectLst>
                  <a:outerShdw blurRad="38100" dist="19050" dir="2700000" algn="tl">
                    <a:schemeClr val="dk1">
                      <a:alpha val="40000"/>
                    </a:schemeClr>
                  </a:outerShdw>
                </a:effectLst>
                <a:latin typeface="Tahoma"/>
                <a:ea typeface="Tahoma"/>
                <a:cs typeface="Tahoma"/>
              </a:rPr>
              <a:t>.</a:t>
            </a:r>
            <a:r>
              <a:rPr lang="en-US" sz="1600">
                <a:solidFill>
                  <a:srgbClr val="7030A0"/>
                </a:solidFill>
                <a:effectLst>
                  <a:outerShdw blurRad="38100" dist="19050" dir="2700000" algn="tl">
                    <a:schemeClr val="dk1">
                      <a:alpha val="40000"/>
                    </a:schemeClr>
                  </a:outerShdw>
                </a:effectLst>
                <a:latin typeface="Tahoma"/>
                <a:ea typeface="Tahoma"/>
                <a:cs typeface="Calibri"/>
              </a:rPr>
              <a:t> </a:t>
            </a:r>
            <a:endParaRPr lang="en-US" sz="1000">
              <a:solidFill>
                <a:srgbClr val="000000"/>
              </a:solidFill>
              <a:effectLst/>
              <a:latin typeface="Tahoma"/>
              <a:ea typeface="Tahoma"/>
            </a:endParaRPr>
          </a:p>
          <a:p>
            <a:pPr marL="228600" marR="124460" indent="0">
              <a:lnSpc>
                <a:spcPct val="106000"/>
              </a:lnSpc>
              <a:spcBef>
                <a:spcPts val="0"/>
              </a:spcBef>
              <a:spcAft>
                <a:spcPts val="0"/>
              </a:spcAft>
              <a:buNone/>
            </a:pPr>
            <a:br>
              <a:rPr lang="en-US" sz="1600">
                <a:ln>
                  <a:noFill/>
                </a:ln>
                <a:effectLst>
                  <a:outerShdw blurRad="38100" dist="19050" dir="2700000" algn="tl">
                    <a:schemeClr val="dk1">
                      <a:alpha val="40000"/>
                    </a:schemeClr>
                  </a:outerShdw>
                </a:effectLst>
                <a:latin typeface="Tahoma" panose="020B0604030504040204" pitchFamily="34" charset="0"/>
                <a:ea typeface="Times New Roman" panose="02020603050405020304" pitchFamily="18" charset="0"/>
                <a:cs typeface="Calibri" panose="020F0502020204030204" pitchFamily="34" charset="0"/>
              </a:rPr>
            </a:br>
            <a:endParaRPr lang="en-US" sz="1000">
              <a:solidFill>
                <a:srgbClr val="000000"/>
              </a:solidFill>
              <a:effectLst/>
              <a:latin typeface="Tahoma" panose="020B0604030504040204" pitchFamily="34" charset="0"/>
              <a:ea typeface="Tahoma" panose="020B0604030504040204" pitchFamily="34" charset="0"/>
            </a:endParaRPr>
          </a:p>
          <a:p>
            <a:pPr marR="124460" indent="-342900">
              <a:lnSpc>
                <a:spcPct val="106000"/>
              </a:lnSpc>
              <a:spcBef>
                <a:spcPts val="0"/>
              </a:spcBef>
              <a:buFont typeface="Wingdings" panose="05000000000000000000" pitchFamily="2" charset="2"/>
              <a:buChar char=""/>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Calibri"/>
              </a:rPr>
              <a:t>M.A.A.R.S. Pre-printed answer sheets:</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Calibri"/>
              </a:rPr>
              <a:t>  </a:t>
            </a:r>
            <a:endParaRPr lang="en-US" sz="1000">
              <a:solidFill>
                <a:srgbClr val="000000"/>
              </a:solidFill>
              <a:latin typeface="Times New Roman"/>
              <a:ea typeface="Tahoma" panose="020B0604030504040204" pitchFamily="34" charset="0"/>
              <a:cs typeface="Tahoma" panose="020B0604030504040204" pitchFamily="34" charset="0"/>
            </a:endParaRPr>
          </a:p>
          <a:p>
            <a:pPr marR="124460" indent="-342900">
              <a:lnSpc>
                <a:spcPct val="106000"/>
              </a:lnSpc>
              <a:spcBef>
                <a:spcPts val="0"/>
              </a:spcBef>
              <a:buFont typeface="Wingdings" panose="05000000000000000000" pitchFamily="2" charset="2"/>
              <a:buChar char=""/>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MAARS order form for preprinted answer sheets due </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12/8:</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r>
              <a:rPr lang="en-US" sz="1600" u="sng">
                <a:ln>
                  <a:noFill/>
                </a:ln>
                <a:solidFill>
                  <a:srgbClr val="000000"/>
                </a:solidFill>
                <a:effectLst>
                  <a:outerShdw blurRad="38100" dist="19050" dir="2700000" algn="tl">
                    <a:schemeClr val="dk1">
                      <a:alpha val="40000"/>
                    </a:schemeClr>
                  </a:outerShdw>
                </a:effectLst>
                <a:latin typeface="Times New Roman"/>
                <a:ea typeface="Tahoma"/>
                <a:cs typeface="Times New Roman"/>
                <a:hlinkClick r:id="rId4">
                  <a:extLst>
                    <a:ext uri="{A12FA001-AC4F-418D-AE19-62706E023703}">
                      <ahyp:hlinkClr xmlns:ahyp="http://schemas.microsoft.com/office/drawing/2018/hyperlinkcolor" val="tx"/>
                    </a:ext>
                  </a:extLst>
                </a:hlinkClick>
              </a:rPr>
              <a:t> </a:t>
            </a:r>
            <a:r>
              <a:rPr lang="en-US" sz="1600" u="sng">
                <a:ln>
                  <a:noFill/>
                </a:ln>
                <a:solidFill>
                  <a:srgbClr val="7030A0"/>
                </a:solidFill>
                <a:effectLst>
                  <a:outerShdw blurRad="38100" dist="19050" dir="2700000" algn="tl">
                    <a:schemeClr val="dk1">
                      <a:alpha val="40000"/>
                    </a:schemeClr>
                  </a:outerShdw>
                </a:effectLst>
                <a:latin typeface="Tahoma"/>
                <a:ea typeface="Tahoma"/>
                <a:cs typeface="Tahoma"/>
                <a:hlinkClick r:id="rId5">
                  <a:extLst>
                    <a:ext uri="{A12FA001-AC4F-418D-AE19-62706E023703}">
                      <ahyp:hlinkClr xmlns:ahyp="http://schemas.microsoft.com/office/drawing/2018/hyperlinkcolor" val="tx"/>
                    </a:ext>
                  </a:extLst>
                </a:hlinkClick>
              </a:rPr>
              <a:t>MAARS January</a:t>
            </a:r>
            <a:r>
              <a:rPr lang="en-US" sz="1600" u="sng">
                <a:solidFill>
                  <a:srgbClr val="7030A0"/>
                </a:solidFill>
                <a:effectLst>
                  <a:outerShdw blurRad="38100" dist="19050" dir="2700000" algn="tl">
                    <a:schemeClr val="dk1">
                      <a:alpha val="40000"/>
                    </a:schemeClr>
                  </a:outerShdw>
                </a:effectLst>
                <a:latin typeface="Tahoma"/>
                <a:ea typeface="Tahoma"/>
                <a:cs typeface="Tahoma"/>
                <a:hlinkClick r:id="rId5">
                  <a:extLst>
                    <a:ext uri="{A12FA001-AC4F-418D-AE19-62706E023703}">
                      <ahyp:hlinkClr xmlns:ahyp="http://schemas.microsoft.com/office/drawing/2018/hyperlinkcolor" val="tx"/>
                    </a:ext>
                  </a:extLst>
                </a:hlinkClick>
              </a:rPr>
              <a:t> 2</a:t>
            </a:r>
            <a:r>
              <a:rPr lang="en-US" sz="1600" u="sng">
                <a:solidFill>
                  <a:srgbClr val="7030A0"/>
                </a:solidFill>
                <a:effectLst>
                  <a:outerShdw blurRad="38100" dist="19050" dir="2700000" algn="tl">
                    <a:schemeClr val="dk1">
                      <a:alpha val="40000"/>
                    </a:schemeClr>
                  </a:outerShdw>
                </a:effectLst>
                <a:latin typeface="Tahoma"/>
                <a:ea typeface="Tahoma"/>
                <a:cs typeface="Tahoma"/>
              </a:rPr>
              <a:t>024 Regents</a:t>
            </a:r>
            <a:r>
              <a:rPr lang="en-US" sz="1600" u="sng">
                <a:ln>
                  <a:noFill/>
                </a:ln>
                <a:solidFill>
                  <a:srgbClr val="7030A0"/>
                </a:solidFill>
                <a:effectLst>
                  <a:outerShdw blurRad="38100" dist="19050" dir="2700000" algn="tl">
                    <a:schemeClr val="dk1">
                      <a:alpha val="40000"/>
                    </a:schemeClr>
                  </a:outerShdw>
                </a:effectLst>
                <a:latin typeface="Tahoma"/>
                <a:ea typeface="Tahoma"/>
                <a:cs typeface="Tahoma"/>
              </a:rPr>
              <a:t> Preprinted Answer Sheet </a:t>
            </a:r>
            <a:r>
              <a:rPr lang="en-US" sz="1600" u="sng">
                <a:ln>
                  <a:noFill/>
                </a:ln>
                <a:solidFill>
                  <a:srgbClr val="7030A0"/>
                </a:solidFill>
                <a:effectLst>
                  <a:outerShdw blurRad="38100" dist="19050" dir="2700000" algn="tl">
                    <a:schemeClr val="dk1">
                      <a:alpha val="40000"/>
                    </a:schemeClr>
                  </a:outerShdw>
                </a:effectLst>
                <a:latin typeface="Tahoma"/>
                <a:ea typeface="Tahoma"/>
                <a:cs typeface="Tahoma"/>
                <a:hlinkClick r:id="rId5">
                  <a:extLst>
                    <a:ext uri="{A12FA001-AC4F-418D-AE19-62706E023703}">
                      <ahyp:hlinkClr xmlns:ahyp="http://schemas.microsoft.com/office/drawing/2018/hyperlinkcolor" val="tx"/>
                    </a:ext>
                  </a:extLst>
                </a:hlinkClick>
              </a:rPr>
              <a:t>Order Form</a:t>
            </a:r>
            <a:r>
              <a:rPr lang="en-US" sz="1600" u="sng">
                <a:solidFill>
                  <a:srgbClr val="7030A0"/>
                </a:solidFill>
                <a:effectLst>
                  <a:outerShdw blurRad="38100" dist="19050" dir="2700000" algn="tl">
                    <a:schemeClr val="dk1">
                      <a:alpha val="40000"/>
                    </a:schemeClr>
                  </a:outerShdw>
                </a:effectLst>
                <a:latin typeface="Tahoma"/>
                <a:ea typeface="Tahoma"/>
                <a:cs typeface="Tahoma"/>
                <a:hlinkClick r:id="rId5">
                  <a:extLst>
                    <a:ext uri="{A12FA001-AC4F-418D-AE19-62706E023703}">
                      <ahyp:hlinkClr xmlns:ahyp="http://schemas.microsoft.com/office/drawing/2018/hyperlinkcolor" val="tx"/>
                    </a:ext>
                  </a:extLst>
                </a:hlinkClick>
              </a:rPr>
              <a:t>  </a:t>
            </a:r>
            <a:r>
              <a:rPr lang="en-US" sz="1600" u="sng">
                <a:solidFill>
                  <a:srgbClr val="000000"/>
                </a:solidFill>
                <a:effectLst>
                  <a:outerShdw blurRad="38100" dist="19050" dir="2700000" algn="tl">
                    <a:schemeClr val="dk1">
                      <a:alpha val="40000"/>
                    </a:schemeClr>
                  </a:outerShdw>
                </a:effectLst>
                <a:latin typeface="Tahoma"/>
                <a:ea typeface="Tahoma"/>
                <a:cs typeface="Tahoma"/>
                <a:hlinkClick r:id="rId4">
                  <a:extLst>
                    <a:ext uri="{A12FA001-AC4F-418D-AE19-62706E023703}">
                      <ahyp:hlinkClr xmlns:ahyp="http://schemas.microsoft.com/office/drawing/2018/hyperlinkcolor" val="tx"/>
                    </a:ext>
                  </a:extLst>
                </a:hlinkClick>
              </a:rPr>
              <a:t> </a:t>
            </a:r>
            <a:r>
              <a:rPr lang="en-US" sz="1600" u="sng">
                <a:solidFill>
                  <a:srgbClr val="000000"/>
                </a:solidFill>
                <a:effectLst>
                  <a:outerShdw blurRad="38100" dist="19050" dir="2700000" algn="tl">
                    <a:schemeClr val="dk1">
                      <a:alpha val="40000"/>
                    </a:schemeClr>
                  </a:outerShdw>
                </a:effectLst>
                <a:latin typeface="Times New Roman"/>
                <a:ea typeface="Tahoma"/>
                <a:cs typeface="Times New Roman"/>
                <a:hlinkClick r:id="rId4">
                  <a:extLst>
                    <a:ext uri="{A12FA001-AC4F-418D-AE19-62706E023703}">
                      <ahyp:hlinkClr xmlns:ahyp="http://schemas.microsoft.com/office/drawing/2018/hyperlinkcolor" val="tx"/>
                    </a:ext>
                  </a:extLst>
                </a:hlinkClick>
              </a:rPr>
              <a:t> </a:t>
            </a:r>
            <a:endParaRPr lang="en-US" sz="1000">
              <a:solidFill>
                <a:srgbClr val="000000"/>
              </a:solidFill>
              <a:effectLst/>
              <a:latin typeface="Tahoma" panose="020B0604030504040204" pitchFamily="34" charset="0"/>
              <a:ea typeface="Tahoma" panose="020B0604030504040204" pitchFamily="34" charset="0"/>
            </a:endParaRPr>
          </a:p>
          <a:p>
            <a:pPr marL="742950" lvl="1" indent="-285750">
              <a:lnSpc>
                <a:spcPct val="106000"/>
              </a:lnSpc>
              <a:spcBef>
                <a:spcPts val="0"/>
              </a:spcBef>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Files of student demographic information is due </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12/15 </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to MAARS through the secure Monroe FTP site.</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Please do not email files of student information!</a:t>
            </a:r>
            <a:endParaRPr lang="en-US" sz="1000">
              <a:solidFill>
                <a:srgbClr val="000000"/>
              </a:solidFill>
              <a:effectLst/>
              <a:latin typeface="Times New Roman"/>
              <a:ea typeface="Tahoma" panose="020B0604030504040204" pitchFamily="34" charset="0"/>
              <a:cs typeface="Tahoma"/>
            </a:endParaRPr>
          </a:p>
          <a:p>
            <a:pPr marL="742950" lvl="1" indent="-285750">
              <a:lnSpc>
                <a:spcPct val="106000"/>
              </a:lnSpc>
              <a:spcBef>
                <a:spcPts val="0"/>
              </a:spcBef>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Any needed additional walk-in files are due </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1/19 </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and will continue to be accepted by MAARS up to exam time.</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Last minute answer sheets will be printed to a PDF file and sent to the school for printing.</a:t>
            </a:r>
            <a:endParaRPr lang="en-US" sz="1000">
              <a:solidFill>
                <a:srgbClr val="000000"/>
              </a:solidFill>
              <a:effectLst/>
              <a:latin typeface="Times New Roman"/>
              <a:ea typeface="Tahoma" panose="020B0604030504040204" pitchFamily="34" charset="0"/>
              <a:cs typeface="Tahoma"/>
            </a:endParaRPr>
          </a:p>
          <a:p>
            <a:pPr marL="742950" marR="0" lvl="1" indent="-285750">
              <a:lnSpc>
                <a:spcPct val="106000"/>
              </a:lnSpc>
              <a:spcBef>
                <a:spcPts val="0"/>
              </a:spcBef>
              <a:spcAft>
                <a:spcPts val="0"/>
              </a:spcAft>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Do not make copies of pre-printed or blank answer sheets for students to use.</a:t>
            </a:r>
            <a:endParaRPr lang="en-US" sz="1000">
              <a:solidFill>
                <a:srgbClr val="000000"/>
              </a:solidFill>
              <a:effectLst/>
              <a:latin typeface="Times New Roman"/>
              <a:ea typeface="Tahoma" panose="020B0604030504040204" pitchFamily="34" charset="0"/>
              <a:cs typeface="Tahoma"/>
            </a:endParaRPr>
          </a:p>
          <a:p>
            <a:pPr marL="742950" marR="55245" lvl="1" indent="-285750">
              <a:lnSpc>
                <a:spcPct val="106000"/>
              </a:lnSpc>
              <a:spcBef>
                <a:spcPts val="0"/>
              </a:spcBef>
              <a:buFont typeface="Courier New" panose="02070309020205020404" pitchFamily="49" charset="0"/>
              <a:buChar char="o"/>
            </a:pP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MAARS will start preprinting answer sheets in the last week of December.</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They will be shipped to Districts/BOCES starting </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the first week of January</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a:t>
            </a:r>
            <a:r>
              <a:rPr lang="en-US" sz="1600">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r>
              <a:rPr lang="en-US" sz="1600">
                <a:ln>
                  <a:noFill/>
                </a:ln>
                <a:solidFill>
                  <a:srgbClr val="000000"/>
                </a:solidFill>
                <a:effectLst>
                  <a:outerShdw blurRad="38100" dist="19050" dir="2700000" algn="tl">
                    <a:schemeClr val="dk1">
                      <a:alpha val="40000"/>
                    </a:schemeClr>
                  </a:outerShdw>
                </a:effectLst>
                <a:latin typeface="Tahoma"/>
                <a:ea typeface="Times New Roman" panose="02020603050405020304" pitchFamily="18" charset="0"/>
                <a:cs typeface="Tahoma"/>
              </a:rPr>
              <a:t> We will notify the other schools when their answer sheets are ready to be picked up at MAARS.</a:t>
            </a:r>
            <a:endParaRPr lang="en-US" sz="1000">
              <a:solidFill>
                <a:srgbClr val="000000"/>
              </a:solidFill>
              <a:effectLst/>
              <a:latin typeface="Times New Roman"/>
              <a:ea typeface="Tahoma" panose="020B0604030504040204" pitchFamily="34" charset="0"/>
              <a:cs typeface="Tahoma"/>
            </a:endParaRPr>
          </a:p>
          <a:p>
            <a:pPr marL="742950" marR="124460" lvl="1" indent="-285750">
              <a:lnSpc>
                <a:spcPct val="106000"/>
              </a:lnSpc>
              <a:spcBef>
                <a:spcPts val="0"/>
              </a:spcBef>
              <a:buFont typeface="Courier New" panose="02070309020205020404" pitchFamily="49" charset="0"/>
              <a:buChar char="o"/>
            </a:pPr>
            <a:r>
              <a:rPr lang="en-US" sz="1600">
                <a:ln>
                  <a:noFill/>
                </a:ln>
                <a:solidFill>
                  <a:srgbClr val="C00000"/>
                </a:solidFill>
                <a:effectLst>
                  <a:outerShdw blurRad="38100" dist="19050" dir="2700000" algn="tl">
                    <a:schemeClr val="dk1">
                      <a:alpha val="40000"/>
                    </a:schemeClr>
                  </a:outerShdw>
                </a:effectLst>
                <a:latin typeface="Tahoma"/>
                <a:ea typeface="Times New Roman" panose="02020603050405020304" pitchFamily="18" charset="0"/>
                <a:cs typeface="Tahoma"/>
              </a:rPr>
              <a:t>Reminder: The Physical Setting/Physics exam, (course code: 03151) offered in January, is a Restricted Test which means each test is numbered and sealed with an answer sheet in its own envelope.</a:t>
            </a:r>
            <a:r>
              <a:rPr lang="en-US" sz="1600">
                <a:solidFill>
                  <a:srgbClr val="C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r>
              <a:rPr lang="en-US" sz="1600">
                <a:ln>
                  <a:noFill/>
                </a:ln>
                <a:solidFill>
                  <a:srgbClr val="C00000"/>
                </a:solidFill>
                <a:effectLst>
                  <a:outerShdw blurRad="38100" dist="19050" dir="2700000" algn="tl">
                    <a:schemeClr val="dk1">
                      <a:alpha val="40000"/>
                    </a:schemeClr>
                  </a:outerShdw>
                </a:effectLst>
                <a:latin typeface="Tahoma"/>
                <a:ea typeface="Times New Roman" panose="02020603050405020304" pitchFamily="18" charset="0"/>
                <a:cs typeface="Tahoma"/>
              </a:rPr>
              <a:t> You will NOT receive preprinted answer sheets from MAARS for this exam</a:t>
            </a:r>
            <a:r>
              <a:rPr lang="en-US" sz="2000">
                <a:ln>
                  <a:noFill/>
                </a:ln>
                <a:solidFill>
                  <a:srgbClr val="C00000"/>
                </a:solidFill>
                <a:effectLst>
                  <a:outerShdw blurRad="38100" dist="19050" dir="2700000" algn="tl">
                    <a:schemeClr val="dk1">
                      <a:alpha val="40000"/>
                    </a:schemeClr>
                  </a:outerShdw>
                </a:effectLst>
                <a:latin typeface="Tahoma"/>
                <a:ea typeface="Times New Roman" panose="02020603050405020304" pitchFamily="18" charset="0"/>
                <a:cs typeface="Tahoma"/>
              </a:rPr>
              <a:t>.</a:t>
            </a:r>
            <a:r>
              <a:rPr lang="en-US">
                <a:solidFill>
                  <a:srgbClr val="C00000"/>
                </a:solidFill>
                <a:effectLst>
                  <a:outerShdw blurRad="38100" dist="19050" dir="2700000" algn="tl">
                    <a:schemeClr val="dk1">
                      <a:alpha val="40000"/>
                    </a:schemeClr>
                  </a:outerShdw>
                </a:effectLst>
                <a:latin typeface="Tahoma"/>
                <a:ea typeface="Times New Roman" panose="02020603050405020304" pitchFamily="18" charset="0"/>
                <a:cs typeface="Tahoma"/>
              </a:rPr>
              <a:t>  </a:t>
            </a:r>
            <a:endParaRPr lang="en-US" sz="1000">
              <a:solidFill>
                <a:srgbClr val="000000"/>
              </a:solidFill>
              <a:effectLst/>
              <a:latin typeface="Times New Roman"/>
              <a:ea typeface="Tahoma" panose="020B0604030504040204" pitchFamily="34" charset="0"/>
            </a:endParaRPr>
          </a:p>
          <a:p>
            <a:endParaRPr lang="en-US"/>
          </a:p>
        </p:txBody>
      </p:sp>
      <p:sp>
        <p:nvSpPr>
          <p:cNvPr id="4" name="Slide Number Placeholder 3">
            <a:extLst>
              <a:ext uri="{FF2B5EF4-FFF2-40B4-BE49-F238E27FC236}">
                <a16:creationId xmlns:a16="http://schemas.microsoft.com/office/drawing/2014/main" id="{2FD3BF25-1E66-46CA-BE75-0D9F9666AD88}"/>
              </a:ext>
            </a:extLst>
          </p:cNvPr>
          <p:cNvSpPr>
            <a:spLocks noGrp="1"/>
          </p:cNvSpPr>
          <p:nvPr>
            <p:ph type="sldNum" sz="quarter" idx="12"/>
          </p:nvPr>
        </p:nvSpPr>
        <p:spPr/>
        <p:txBody>
          <a:bodyPr/>
          <a:lstStyle/>
          <a:p>
            <a:fld id="{38BC901B-B5E4-4A47-8F67-5F155DBF4CDE}" type="slidenum">
              <a:rPr lang="en-US" smtClean="0"/>
              <a:pPr/>
              <a:t>42</a:t>
            </a:fld>
            <a:endParaRPr lang="en-US"/>
          </a:p>
        </p:txBody>
      </p:sp>
    </p:spTree>
    <p:extLst>
      <p:ext uri="{BB962C8B-B14F-4D97-AF65-F5344CB8AC3E}">
        <p14:creationId xmlns:p14="http://schemas.microsoft.com/office/powerpoint/2010/main" val="26916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115E-2841-3C7B-3F97-186C4EAE2862}"/>
              </a:ext>
            </a:extLst>
          </p:cNvPr>
          <p:cNvSpPr>
            <a:spLocks noGrp="1"/>
          </p:cNvSpPr>
          <p:nvPr>
            <p:ph type="title"/>
          </p:nvPr>
        </p:nvSpPr>
        <p:spPr/>
        <p:txBody>
          <a:bodyPr/>
          <a:lstStyle/>
          <a:p>
            <a:r>
              <a:rPr lang="en-US">
                <a:ea typeface="Cambria"/>
              </a:rPr>
              <a:t>STUDENT DIGITAL RESOURCE SURVEY</a:t>
            </a:r>
          </a:p>
        </p:txBody>
      </p:sp>
      <p:sp>
        <p:nvSpPr>
          <p:cNvPr id="3" name="Content Placeholder 2">
            <a:extLst>
              <a:ext uri="{FF2B5EF4-FFF2-40B4-BE49-F238E27FC236}">
                <a16:creationId xmlns:a16="http://schemas.microsoft.com/office/drawing/2014/main" id="{14367514-7FCC-D463-AB74-FB91DB7C997C}"/>
              </a:ext>
            </a:extLst>
          </p:cNvPr>
          <p:cNvSpPr>
            <a:spLocks noGrp="1"/>
          </p:cNvSpPr>
          <p:nvPr>
            <p:ph idx="1"/>
          </p:nvPr>
        </p:nvSpPr>
        <p:spPr/>
        <p:txBody>
          <a:bodyPr vert="horz" lIns="91440" tIns="45720" rIns="91440" bIns="45720" rtlCol="0" anchor="t">
            <a:normAutofit/>
          </a:bodyPr>
          <a:lstStyle/>
          <a:p>
            <a:r>
              <a:rPr lang="en-US" sz="2800">
                <a:cs typeface="Calibri"/>
              </a:rPr>
              <a:t>If using MAARS for Preprinted Survey Sheets please reach to Patty Zeiner at </a:t>
            </a:r>
            <a:r>
              <a:rPr lang="en-US" sz="2800">
                <a:cs typeface="Calibri"/>
                <a:hlinkClick r:id="rId3"/>
              </a:rPr>
              <a:t>pzeiner@bocesmaars.org</a:t>
            </a:r>
            <a:r>
              <a:rPr lang="en-US" sz="2800">
                <a:cs typeface="Calibri"/>
              </a:rPr>
              <a:t> or 349-9053</a:t>
            </a:r>
          </a:p>
          <a:p>
            <a:endParaRPr lang="en-US" sz="2800">
              <a:cs typeface="Calibri"/>
            </a:endParaRPr>
          </a:p>
          <a:p>
            <a:r>
              <a:rPr lang="en-US" sz="2800">
                <a:cs typeface="Calibri"/>
              </a:rPr>
              <a:t>Deadline to have data uploaded to Level 0 and pushed to Level 1 is </a:t>
            </a:r>
            <a:r>
              <a:rPr lang="en-US" sz="2800" b="1">
                <a:cs typeface="Calibri"/>
              </a:rPr>
              <a:t>Thursday, January 25th</a:t>
            </a:r>
            <a:endParaRPr lang="en-US" sz="2800" b="1">
              <a:ea typeface="Calibri"/>
              <a:cs typeface="Calibri"/>
            </a:endParaRPr>
          </a:p>
          <a:p>
            <a:pPr marL="114300" indent="0">
              <a:buNone/>
            </a:pPr>
            <a:endParaRPr lang="en-US" sz="2800" b="1">
              <a:cs typeface="Calibri"/>
            </a:endParaRPr>
          </a:p>
        </p:txBody>
      </p:sp>
      <p:sp>
        <p:nvSpPr>
          <p:cNvPr id="4" name="Slide Number Placeholder 3">
            <a:extLst>
              <a:ext uri="{FF2B5EF4-FFF2-40B4-BE49-F238E27FC236}">
                <a16:creationId xmlns:a16="http://schemas.microsoft.com/office/drawing/2014/main" id="{CAD270BF-BD43-1988-86C4-E11A5A19D1D0}"/>
              </a:ext>
            </a:extLst>
          </p:cNvPr>
          <p:cNvSpPr>
            <a:spLocks noGrp="1"/>
          </p:cNvSpPr>
          <p:nvPr>
            <p:ph type="sldNum" sz="quarter" idx="12"/>
          </p:nvPr>
        </p:nvSpPr>
        <p:spPr/>
        <p:txBody>
          <a:bodyPr/>
          <a:lstStyle/>
          <a:p>
            <a:fld id="{38BC901B-B5E4-4A47-8F67-5F155DBF4CDE}" type="slidenum">
              <a:rPr lang="en-US" smtClean="0"/>
              <a:pPr/>
              <a:t>43</a:t>
            </a:fld>
            <a:endParaRPr lang="en-US"/>
          </a:p>
        </p:txBody>
      </p:sp>
    </p:spTree>
    <p:extLst>
      <p:ext uri="{BB962C8B-B14F-4D97-AF65-F5344CB8AC3E}">
        <p14:creationId xmlns:p14="http://schemas.microsoft.com/office/powerpoint/2010/main" val="1911782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514600"/>
            <a:ext cx="7620000" cy="1143000"/>
          </a:xfrm>
        </p:spPr>
        <p:txBody>
          <a:bodyPr/>
          <a:lstStyle/>
          <a:p>
            <a:pPr algn="ctr"/>
            <a:r>
              <a:rPr lang="en-US"/>
              <a:t>Timely Level 1 Updates</a:t>
            </a:r>
          </a:p>
        </p:txBody>
      </p:sp>
      <p:sp>
        <p:nvSpPr>
          <p:cNvPr id="2" name="TextBox 1">
            <a:extLst>
              <a:ext uri="{FF2B5EF4-FFF2-40B4-BE49-F238E27FC236}">
                <a16:creationId xmlns:a16="http://schemas.microsoft.com/office/drawing/2014/main" id="{BC0BE02A-3468-D670-CF41-9DEA4D1B6577}"/>
              </a:ext>
            </a:extLst>
          </p:cNvPr>
          <p:cNvSpPr txBox="1"/>
          <p:nvPr/>
        </p:nvSpPr>
        <p:spPr>
          <a:xfrm>
            <a:off x="3160568" y="3558885"/>
            <a:ext cx="53080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Tips and Tricks for the COGNOS Upgrade</a:t>
            </a:r>
            <a:endParaRPr lang="en-US"/>
          </a:p>
          <a:p>
            <a:pPr algn="ctr"/>
            <a:r>
              <a:rPr lang="en-US">
                <a:ea typeface="Calibri"/>
                <a:cs typeface="Calibri"/>
              </a:rPr>
              <a:t>Regents Individual Student Report</a:t>
            </a:r>
          </a:p>
        </p:txBody>
      </p:sp>
    </p:spTree>
    <p:extLst>
      <p:ext uri="{BB962C8B-B14F-4D97-AF65-F5344CB8AC3E}">
        <p14:creationId xmlns:p14="http://schemas.microsoft.com/office/powerpoint/2010/main" val="434595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C7EB-1BAC-D93A-2CC2-A0618D55D753}"/>
              </a:ext>
            </a:extLst>
          </p:cNvPr>
          <p:cNvSpPr>
            <a:spLocks noGrp="1"/>
          </p:cNvSpPr>
          <p:nvPr>
            <p:ph type="title"/>
          </p:nvPr>
        </p:nvSpPr>
        <p:spPr>
          <a:xfrm>
            <a:off x="609600" y="274638"/>
            <a:ext cx="10160000" cy="1143000"/>
          </a:xfrm>
        </p:spPr>
        <p:txBody>
          <a:bodyPr anchor="ctr">
            <a:normAutofit/>
          </a:bodyPr>
          <a:lstStyle/>
          <a:p>
            <a:r>
              <a:rPr lang="en-US"/>
              <a:t>Tips and Tricks for the COGNOS Upgrade</a:t>
            </a:r>
          </a:p>
        </p:txBody>
      </p:sp>
      <p:pic>
        <p:nvPicPr>
          <p:cNvPr id="4" name="Picture 3" descr="A screenshot of a computer&#10;&#10;Description automatically generated">
            <a:extLst>
              <a:ext uri="{FF2B5EF4-FFF2-40B4-BE49-F238E27FC236}">
                <a16:creationId xmlns:a16="http://schemas.microsoft.com/office/drawing/2014/main" id="{90F0FB85-C932-A222-0C3E-BAE4C350001A}"/>
              </a:ext>
            </a:extLst>
          </p:cNvPr>
          <p:cNvPicPr>
            <a:picLocks noChangeAspect="1"/>
          </p:cNvPicPr>
          <p:nvPr/>
        </p:nvPicPr>
        <p:blipFill>
          <a:blip r:embed="rId2"/>
          <a:stretch>
            <a:fillRect/>
          </a:stretch>
        </p:blipFill>
        <p:spPr>
          <a:xfrm>
            <a:off x="1210639" y="1612295"/>
            <a:ext cx="7385539" cy="4800600"/>
          </a:xfrm>
          <a:prstGeom prst="rect">
            <a:avLst/>
          </a:prstGeom>
          <a:noFill/>
        </p:spPr>
      </p:pic>
      <p:sp>
        <p:nvSpPr>
          <p:cNvPr id="3" name="Slide Number Placeholder 2">
            <a:extLst>
              <a:ext uri="{FF2B5EF4-FFF2-40B4-BE49-F238E27FC236}">
                <a16:creationId xmlns:a16="http://schemas.microsoft.com/office/drawing/2014/main" id="{A2A01011-810D-A916-3C23-6F607CA2949E}"/>
              </a:ext>
            </a:extLst>
          </p:cNvPr>
          <p:cNvSpPr>
            <a:spLocks noGrp="1"/>
          </p:cNvSpPr>
          <p:nvPr>
            <p:ph type="sldNum" sz="quarter" idx="12"/>
          </p:nvPr>
        </p:nvSpPr>
        <p:spPr>
          <a:xfrm>
            <a:off x="11375717" y="5648960"/>
            <a:ext cx="731520" cy="396240"/>
          </a:xfrm>
        </p:spPr>
        <p:txBody>
          <a:bodyPr anchor="ctr">
            <a:normAutofit/>
          </a:bodyPr>
          <a:lstStyle/>
          <a:p>
            <a:pPr>
              <a:spcAft>
                <a:spcPts val="600"/>
              </a:spcAft>
            </a:pPr>
            <a:fld id="{38BC901B-B5E4-4A47-8F67-5F155DBF4CDE}" type="slidenum">
              <a:rPr lang="en-US" smtClean="0"/>
              <a:pPr>
                <a:spcAft>
                  <a:spcPts val="600"/>
                </a:spcAft>
              </a:pPr>
              <a:t>45</a:t>
            </a:fld>
            <a:endParaRPr lang="en-US"/>
          </a:p>
        </p:txBody>
      </p:sp>
      <p:sp>
        <p:nvSpPr>
          <p:cNvPr id="5" name="Oval 4">
            <a:extLst>
              <a:ext uri="{FF2B5EF4-FFF2-40B4-BE49-F238E27FC236}">
                <a16:creationId xmlns:a16="http://schemas.microsoft.com/office/drawing/2014/main" id="{EB4A8FF1-2796-AA1F-BB58-C433D44B2791}"/>
              </a:ext>
            </a:extLst>
          </p:cNvPr>
          <p:cNvSpPr/>
          <p:nvPr/>
        </p:nvSpPr>
        <p:spPr>
          <a:xfrm>
            <a:off x="8176381" y="2467429"/>
            <a:ext cx="592665" cy="41123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Arrow: Down 5">
            <a:extLst>
              <a:ext uri="{FF2B5EF4-FFF2-40B4-BE49-F238E27FC236}">
                <a16:creationId xmlns:a16="http://schemas.microsoft.com/office/drawing/2014/main" id="{DAF4F990-2B16-ACFC-A205-739B7059800F}"/>
              </a:ext>
            </a:extLst>
          </p:cNvPr>
          <p:cNvSpPr/>
          <p:nvPr/>
        </p:nvSpPr>
        <p:spPr>
          <a:xfrm rot="4140000">
            <a:off x="8964708" y="2118345"/>
            <a:ext cx="350761" cy="580571"/>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B9D2839-7781-A13E-FB66-ECD1C2F0BB16}"/>
              </a:ext>
            </a:extLst>
          </p:cNvPr>
          <p:cNvSpPr txBox="1"/>
          <p:nvPr/>
        </p:nvSpPr>
        <p:spPr>
          <a:xfrm>
            <a:off x="9059334" y="2564190"/>
            <a:ext cx="211666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Close this window. </a:t>
            </a:r>
          </a:p>
          <a:p>
            <a:r>
              <a:rPr lang="en-US">
                <a:ea typeface="Calibri"/>
                <a:cs typeface="Calibri"/>
              </a:rPr>
              <a:t>No need to watch the video. </a:t>
            </a:r>
          </a:p>
        </p:txBody>
      </p:sp>
    </p:spTree>
    <p:extLst>
      <p:ext uri="{BB962C8B-B14F-4D97-AF65-F5344CB8AC3E}">
        <p14:creationId xmlns:p14="http://schemas.microsoft.com/office/powerpoint/2010/main" val="41307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6081-B527-3F79-D3C8-0C17D5FDA1A2}"/>
              </a:ext>
            </a:extLst>
          </p:cNvPr>
          <p:cNvSpPr>
            <a:spLocks noGrp="1"/>
          </p:cNvSpPr>
          <p:nvPr>
            <p:ph type="title"/>
          </p:nvPr>
        </p:nvSpPr>
        <p:spPr>
          <a:xfrm>
            <a:off x="588433" y="-529"/>
            <a:ext cx="10160000" cy="1143000"/>
          </a:xfrm>
        </p:spPr>
        <p:txBody>
          <a:bodyPr/>
          <a:lstStyle/>
          <a:p>
            <a:r>
              <a:rPr lang="en-US">
                <a:ea typeface="Cambria"/>
              </a:rPr>
              <a:t>I Want it to Look the Way It Used to Look</a:t>
            </a:r>
            <a:endParaRPr lang="en-US"/>
          </a:p>
        </p:txBody>
      </p:sp>
      <p:sp>
        <p:nvSpPr>
          <p:cNvPr id="3" name="Slide Number Placeholder 2">
            <a:extLst>
              <a:ext uri="{FF2B5EF4-FFF2-40B4-BE49-F238E27FC236}">
                <a16:creationId xmlns:a16="http://schemas.microsoft.com/office/drawing/2014/main" id="{600AE9C1-EF8F-A01C-58F0-5F9214742964}"/>
              </a:ext>
            </a:extLst>
          </p:cNvPr>
          <p:cNvSpPr>
            <a:spLocks noGrp="1"/>
          </p:cNvSpPr>
          <p:nvPr>
            <p:ph type="sldNum" sz="quarter" idx="12"/>
          </p:nvPr>
        </p:nvSpPr>
        <p:spPr/>
        <p:txBody>
          <a:bodyPr/>
          <a:lstStyle/>
          <a:p>
            <a:fld id="{38BC901B-B5E4-4A47-8F67-5F155DBF4CDE}" type="slidenum">
              <a:rPr lang="en-US" smtClean="0"/>
              <a:pPr/>
              <a:t>46</a:t>
            </a:fld>
            <a:endParaRPr lang="en-US"/>
          </a:p>
        </p:txBody>
      </p:sp>
      <p:pic>
        <p:nvPicPr>
          <p:cNvPr id="4" name="Picture 3" descr="A screenshot of a computer&#10;&#10;Description automatically generated">
            <a:extLst>
              <a:ext uri="{FF2B5EF4-FFF2-40B4-BE49-F238E27FC236}">
                <a16:creationId xmlns:a16="http://schemas.microsoft.com/office/drawing/2014/main" id="{42BF1CB1-F268-373F-82BD-152039663D47}"/>
              </a:ext>
            </a:extLst>
          </p:cNvPr>
          <p:cNvPicPr>
            <a:picLocks noChangeAspect="1"/>
          </p:cNvPicPr>
          <p:nvPr/>
        </p:nvPicPr>
        <p:blipFill>
          <a:blip r:embed="rId2"/>
          <a:stretch>
            <a:fillRect/>
          </a:stretch>
        </p:blipFill>
        <p:spPr>
          <a:xfrm>
            <a:off x="119139" y="989352"/>
            <a:ext cx="6826854" cy="3597200"/>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8DDE64A6-7357-B49E-1C48-68F5841ADC8B}"/>
              </a:ext>
            </a:extLst>
          </p:cNvPr>
          <p:cNvPicPr>
            <a:picLocks noChangeAspect="1"/>
          </p:cNvPicPr>
          <p:nvPr/>
        </p:nvPicPr>
        <p:blipFill>
          <a:blip r:embed="rId3"/>
          <a:stretch>
            <a:fillRect/>
          </a:stretch>
        </p:blipFill>
        <p:spPr>
          <a:xfrm>
            <a:off x="1909233" y="1680156"/>
            <a:ext cx="5431366" cy="4481937"/>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EE0855B5-025B-61FF-D4E4-D6A19E3768E3}"/>
              </a:ext>
            </a:extLst>
          </p:cNvPr>
          <p:cNvPicPr>
            <a:picLocks noChangeAspect="1"/>
          </p:cNvPicPr>
          <p:nvPr/>
        </p:nvPicPr>
        <p:blipFill rotWithShape="1">
          <a:blip r:embed="rId4"/>
          <a:srcRect r="1141" b="16918"/>
          <a:stretch/>
        </p:blipFill>
        <p:spPr>
          <a:xfrm>
            <a:off x="4311650" y="3143721"/>
            <a:ext cx="6786014" cy="3595763"/>
          </a:xfrm>
          <a:prstGeom prst="rect">
            <a:avLst/>
          </a:prstGeom>
        </p:spPr>
      </p:pic>
    </p:spTree>
    <p:extLst>
      <p:ext uri="{BB962C8B-B14F-4D97-AF65-F5344CB8AC3E}">
        <p14:creationId xmlns:p14="http://schemas.microsoft.com/office/powerpoint/2010/main" val="26585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77E7-48D1-4502-632D-02177A831EAB}"/>
              </a:ext>
            </a:extLst>
          </p:cNvPr>
          <p:cNvSpPr>
            <a:spLocks noGrp="1"/>
          </p:cNvSpPr>
          <p:nvPr>
            <p:ph type="title"/>
          </p:nvPr>
        </p:nvSpPr>
        <p:spPr/>
        <p:txBody>
          <a:bodyPr/>
          <a:lstStyle/>
          <a:p>
            <a:r>
              <a:rPr lang="en-US">
                <a:ea typeface="Cambria"/>
              </a:rPr>
              <a:t>Reset and Run   </a:t>
            </a:r>
            <a:endParaRPr lang="en-US"/>
          </a:p>
        </p:txBody>
      </p:sp>
      <p:sp>
        <p:nvSpPr>
          <p:cNvPr id="3" name="Slide Number Placeholder 2">
            <a:extLst>
              <a:ext uri="{FF2B5EF4-FFF2-40B4-BE49-F238E27FC236}">
                <a16:creationId xmlns:a16="http://schemas.microsoft.com/office/drawing/2014/main" id="{49AE3D13-294B-CF03-5AA5-E7CE1C7E831F}"/>
              </a:ext>
            </a:extLst>
          </p:cNvPr>
          <p:cNvSpPr>
            <a:spLocks noGrp="1"/>
          </p:cNvSpPr>
          <p:nvPr>
            <p:ph type="sldNum" sz="quarter" idx="12"/>
          </p:nvPr>
        </p:nvSpPr>
        <p:spPr/>
        <p:txBody>
          <a:bodyPr/>
          <a:lstStyle/>
          <a:p>
            <a:fld id="{38BC901B-B5E4-4A47-8F67-5F155DBF4CDE}" type="slidenum">
              <a:rPr lang="en-US" smtClean="0"/>
              <a:pPr/>
              <a:t>47</a:t>
            </a:fld>
            <a:endParaRPr lang="en-US"/>
          </a:p>
        </p:txBody>
      </p:sp>
      <p:pic>
        <p:nvPicPr>
          <p:cNvPr id="4" name="Picture 3" descr="A screenshot of a computer&#10;&#10;Description automatically generated">
            <a:extLst>
              <a:ext uri="{FF2B5EF4-FFF2-40B4-BE49-F238E27FC236}">
                <a16:creationId xmlns:a16="http://schemas.microsoft.com/office/drawing/2014/main" id="{3316E17D-F6B4-D32A-C367-C1DD2ED762EF}"/>
              </a:ext>
            </a:extLst>
          </p:cNvPr>
          <p:cNvPicPr>
            <a:picLocks noChangeAspect="1"/>
          </p:cNvPicPr>
          <p:nvPr/>
        </p:nvPicPr>
        <p:blipFill rotWithShape="1">
          <a:blip r:embed="rId2"/>
          <a:srcRect r="32234" b="34111"/>
          <a:stretch/>
        </p:blipFill>
        <p:spPr>
          <a:xfrm>
            <a:off x="483079" y="1353939"/>
            <a:ext cx="6554128" cy="401750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114386E-AA08-A040-03A6-009EDF0F2D30}"/>
              </a:ext>
            </a:extLst>
          </p:cNvPr>
          <p:cNvPicPr>
            <a:picLocks noChangeAspect="1"/>
          </p:cNvPicPr>
          <p:nvPr/>
        </p:nvPicPr>
        <p:blipFill>
          <a:blip r:embed="rId3"/>
          <a:stretch>
            <a:fillRect/>
          </a:stretch>
        </p:blipFill>
        <p:spPr>
          <a:xfrm>
            <a:off x="2812212" y="2836790"/>
            <a:ext cx="8034067" cy="4016760"/>
          </a:xfrm>
          <a:prstGeom prst="rect">
            <a:avLst/>
          </a:prstGeom>
        </p:spPr>
      </p:pic>
      <p:sp>
        <p:nvSpPr>
          <p:cNvPr id="6" name="Isosceles Triangle 5">
            <a:extLst>
              <a:ext uri="{FF2B5EF4-FFF2-40B4-BE49-F238E27FC236}">
                <a16:creationId xmlns:a16="http://schemas.microsoft.com/office/drawing/2014/main" id="{4A9DC4B8-B36E-7C36-F2B9-B347A2D4C425}"/>
              </a:ext>
            </a:extLst>
          </p:cNvPr>
          <p:cNvSpPr/>
          <p:nvPr/>
        </p:nvSpPr>
        <p:spPr>
          <a:xfrm rot="5400000">
            <a:off x="4345280" y="579519"/>
            <a:ext cx="632604" cy="531962"/>
          </a:xfrm>
          <a:prstGeom prst="triangl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0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8557-8624-17A3-14CF-F9141A9FECE4}"/>
              </a:ext>
            </a:extLst>
          </p:cNvPr>
          <p:cNvSpPr>
            <a:spLocks noGrp="1"/>
          </p:cNvSpPr>
          <p:nvPr>
            <p:ph type="title"/>
          </p:nvPr>
        </p:nvSpPr>
        <p:spPr>
          <a:xfrm>
            <a:off x="609600" y="102110"/>
            <a:ext cx="10160000" cy="1143000"/>
          </a:xfrm>
        </p:spPr>
        <p:txBody>
          <a:bodyPr/>
          <a:lstStyle/>
          <a:p>
            <a:r>
              <a:rPr lang="en-US">
                <a:ea typeface="Cambria"/>
              </a:rPr>
              <a:t>To Run as Something Else: PDF, Excel, etc.</a:t>
            </a:r>
            <a:endParaRPr lang="en-US"/>
          </a:p>
        </p:txBody>
      </p:sp>
      <p:sp>
        <p:nvSpPr>
          <p:cNvPr id="3" name="Slide Number Placeholder 2">
            <a:extLst>
              <a:ext uri="{FF2B5EF4-FFF2-40B4-BE49-F238E27FC236}">
                <a16:creationId xmlns:a16="http://schemas.microsoft.com/office/drawing/2014/main" id="{0E9CB5C0-AE98-D8E0-D31E-38219B5569B6}"/>
              </a:ext>
            </a:extLst>
          </p:cNvPr>
          <p:cNvSpPr>
            <a:spLocks noGrp="1"/>
          </p:cNvSpPr>
          <p:nvPr>
            <p:ph type="sldNum" sz="quarter" idx="12"/>
          </p:nvPr>
        </p:nvSpPr>
        <p:spPr/>
        <p:txBody>
          <a:bodyPr/>
          <a:lstStyle/>
          <a:p>
            <a:fld id="{38BC901B-B5E4-4A47-8F67-5F155DBF4CDE}" type="slidenum">
              <a:rPr lang="en-US" smtClean="0"/>
              <a:pPr/>
              <a:t>48</a:t>
            </a:fld>
            <a:endParaRPr lang="en-US"/>
          </a:p>
        </p:txBody>
      </p:sp>
      <p:pic>
        <p:nvPicPr>
          <p:cNvPr id="5" name="Picture 4" descr="A screenshot of a computer screen&#10;&#10;Description automatically generated">
            <a:extLst>
              <a:ext uri="{FF2B5EF4-FFF2-40B4-BE49-F238E27FC236}">
                <a16:creationId xmlns:a16="http://schemas.microsoft.com/office/drawing/2014/main" id="{6C92D011-F981-B7DD-0338-B6819099400F}"/>
              </a:ext>
            </a:extLst>
          </p:cNvPr>
          <p:cNvPicPr>
            <a:picLocks noChangeAspect="1"/>
          </p:cNvPicPr>
          <p:nvPr/>
        </p:nvPicPr>
        <p:blipFill>
          <a:blip r:embed="rId2"/>
          <a:stretch>
            <a:fillRect/>
          </a:stretch>
        </p:blipFill>
        <p:spPr>
          <a:xfrm>
            <a:off x="439947" y="1538309"/>
            <a:ext cx="6510067" cy="5219118"/>
          </a:xfrm>
          <a:prstGeom prst="rect">
            <a:avLst/>
          </a:prstGeom>
        </p:spPr>
      </p:pic>
      <p:sp>
        <p:nvSpPr>
          <p:cNvPr id="6" name="Arrow: Down 5">
            <a:extLst>
              <a:ext uri="{FF2B5EF4-FFF2-40B4-BE49-F238E27FC236}">
                <a16:creationId xmlns:a16="http://schemas.microsoft.com/office/drawing/2014/main" id="{BCF46D1D-2357-3A77-F0DA-EB4514BB001A}"/>
              </a:ext>
            </a:extLst>
          </p:cNvPr>
          <p:cNvSpPr/>
          <p:nvPr/>
        </p:nvSpPr>
        <p:spPr>
          <a:xfrm>
            <a:off x="1894217" y="1218204"/>
            <a:ext cx="474451" cy="63260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1EB1CD6F-3FC7-BC13-246D-5E3E6BB52409}"/>
              </a:ext>
            </a:extLst>
          </p:cNvPr>
          <p:cNvPicPr>
            <a:picLocks noChangeAspect="1"/>
          </p:cNvPicPr>
          <p:nvPr/>
        </p:nvPicPr>
        <p:blipFill>
          <a:blip r:embed="rId3"/>
          <a:stretch>
            <a:fillRect/>
          </a:stretch>
        </p:blipFill>
        <p:spPr>
          <a:xfrm>
            <a:off x="4221194" y="1127114"/>
            <a:ext cx="6970142" cy="5351393"/>
          </a:xfrm>
          <a:prstGeom prst="rect">
            <a:avLst/>
          </a:prstGeom>
        </p:spPr>
      </p:pic>
    </p:spTree>
    <p:extLst>
      <p:ext uri="{BB962C8B-B14F-4D97-AF65-F5344CB8AC3E}">
        <p14:creationId xmlns:p14="http://schemas.microsoft.com/office/powerpoint/2010/main" val="29006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4841-495C-9BDD-366B-2401F06573EE}"/>
              </a:ext>
            </a:extLst>
          </p:cNvPr>
          <p:cNvSpPr>
            <a:spLocks noGrp="1"/>
          </p:cNvSpPr>
          <p:nvPr>
            <p:ph type="title"/>
          </p:nvPr>
        </p:nvSpPr>
        <p:spPr/>
        <p:txBody>
          <a:bodyPr/>
          <a:lstStyle/>
          <a:p>
            <a:pPr algn="ctr"/>
            <a:r>
              <a:rPr lang="en-US">
                <a:ea typeface="Cambria"/>
              </a:rPr>
              <a:t>Watch/Share the Video</a:t>
            </a:r>
            <a:endParaRPr lang="en-US"/>
          </a:p>
        </p:txBody>
      </p:sp>
      <p:sp>
        <p:nvSpPr>
          <p:cNvPr id="3" name="Slide Number Placeholder 2">
            <a:extLst>
              <a:ext uri="{FF2B5EF4-FFF2-40B4-BE49-F238E27FC236}">
                <a16:creationId xmlns:a16="http://schemas.microsoft.com/office/drawing/2014/main" id="{83ED7ECB-5BCF-F02F-7949-871D8CB97E36}"/>
              </a:ext>
            </a:extLst>
          </p:cNvPr>
          <p:cNvSpPr>
            <a:spLocks noGrp="1"/>
          </p:cNvSpPr>
          <p:nvPr>
            <p:ph type="sldNum" sz="quarter" idx="12"/>
          </p:nvPr>
        </p:nvSpPr>
        <p:spPr/>
        <p:txBody>
          <a:bodyPr/>
          <a:lstStyle/>
          <a:p>
            <a:fld id="{38BC901B-B5E4-4A47-8F67-5F155DBF4CDE}" type="slidenum">
              <a:rPr lang="en-US" smtClean="0"/>
              <a:pPr/>
              <a:t>49</a:t>
            </a:fld>
            <a:endParaRPr lang="en-US"/>
          </a:p>
        </p:txBody>
      </p:sp>
      <p:pic>
        <p:nvPicPr>
          <p:cNvPr id="5" name="Picture 4" descr="A screenshot of a computer&#10;&#10;Description automatically generated">
            <a:extLst>
              <a:ext uri="{FF2B5EF4-FFF2-40B4-BE49-F238E27FC236}">
                <a16:creationId xmlns:a16="http://schemas.microsoft.com/office/drawing/2014/main" id="{3062E002-943E-6B23-AB26-D3F2D1110229}"/>
              </a:ext>
            </a:extLst>
          </p:cNvPr>
          <p:cNvPicPr>
            <a:picLocks noChangeAspect="1"/>
          </p:cNvPicPr>
          <p:nvPr/>
        </p:nvPicPr>
        <p:blipFill>
          <a:blip r:embed="rId2"/>
          <a:stretch>
            <a:fillRect/>
          </a:stretch>
        </p:blipFill>
        <p:spPr>
          <a:xfrm>
            <a:off x="995234" y="1642417"/>
            <a:ext cx="9011726" cy="5134317"/>
          </a:xfrm>
          <a:prstGeom prst="rect">
            <a:avLst/>
          </a:prstGeom>
        </p:spPr>
      </p:pic>
      <p:sp>
        <p:nvSpPr>
          <p:cNvPr id="6" name="TextBox 5">
            <a:extLst>
              <a:ext uri="{FF2B5EF4-FFF2-40B4-BE49-F238E27FC236}">
                <a16:creationId xmlns:a16="http://schemas.microsoft.com/office/drawing/2014/main" id="{D331FDB6-393E-0973-D842-DDE4353DE397}"/>
              </a:ext>
            </a:extLst>
          </p:cNvPr>
          <p:cNvSpPr txBox="1"/>
          <p:nvPr/>
        </p:nvSpPr>
        <p:spPr>
          <a:xfrm>
            <a:off x="1336043" y="4325938"/>
            <a:ext cx="2987601" cy="923330"/>
          </a:xfrm>
          <a:prstGeom prst="rect">
            <a:avLst/>
          </a:prstGeom>
          <a:noFill/>
        </p:spPr>
        <p:txBody>
          <a:bodyPr wrap="square" rtlCol="0">
            <a:spAutoFit/>
          </a:bodyPr>
          <a:lstStyle/>
          <a:p>
            <a:r>
              <a:rPr lang="en-US">
                <a:cs typeface="Calibri"/>
              </a:rPr>
              <a:t>You can navigate to different sections of the video by selecting certain "chapters."</a:t>
            </a:r>
          </a:p>
        </p:txBody>
      </p:sp>
      <p:sp>
        <p:nvSpPr>
          <p:cNvPr id="7" name="Arrow: Right 6">
            <a:extLst>
              <a:ext uri="{FF2B5EF4-FFF2-40B4-BE49-F238E27FC236}">
                <a16:creationId xmlns:a16="http://schemas.microsoft.com/office/drawing/2014/main" id="{A293BB1D-716B-BC29-3CE0-9462937B270E}"/>
              </a:ext>
            </a:extLst>
          </p:cNvPr>
          <p:cNvSpPr/>
          <p:nvPr/>
        </p:nvSpPr>
        <p:spPr>
          <a:xfrm rot="15790417">
            <a:off x="2279735" y="3710462"/>
            <a:ext cx="634150" cy="3575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CBFB0E-2C73-BEB0-A307-D869257619E4}"/>
              </a:ext>
            </a:extLst>
          </p:cNvPr>
          <p:cNvSpPr txBox="1"/>
          <p:nvPr/>
        </p:nvSpPr>
        <p:spPr>
          <a:xfrm>
            <a:off x="4927022" y="1143000"/>
            <a:ext cx="14374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3"/>
              </a:rPr>
              <a:t>Link to Video</a:t>
            </a:r>
            <a:endParaRPr lang="en-US"/>
          </a:p>
        </p:txBody>
      </p:sp>
    </p:spTree>
    <p:extLst>
      <p:ext uri="{BB962C8B-B14F-4D97-AF65-F5344CB8AC3E}">
        <p14:creationId xmlns:p14="http://schemas.microsoft.com/office/powerpoint/2010/main" val="93347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fontScale="90000"/>
          </a:bodyPr>
          <a:lstStyle/>
          <a:p>
            <a:r>
              <a:rPr lang="en-US"/>
              <a:t>2023-2024 Student Digital Resources Survey</a:t>
            </a:r>
          </a:p>
        </p:txBody>
      </p:sp>
      <p:sp>
        <p:nvSpPr>
          <p:cNvPr id="7" name="Content Placeholder 2"/>
          <p:cNvSpPr>
            <a:spLocks noGrp="1"/>
          </p:cNvSpPr>
          <p:nvPr>
            <p:ph idx="1"/>
          </p:nvPr>
        </p:nvSpPr>
        <p:spPr>
          <a:xfrm>
            <a:off x="609600" y="1600200"/>
            <a:ext cx="10160000" cy="4697859"/>
          </a:xfrm>
        </p:spPr>
        <p:txBody>
          <a:bodyPr vert="horz" lIns="91440" tIns="45720" rIns="91440" bIns="45720" rtlCol="0" anchor="t">
            <a:normAutofit/>
          </a:bodyPr>
          <a:lstStyle/>
          <a:p>
            <a:r>
              <a:rPr lang="en-US" sz="2400">
                <a:ea typeface="Calibri"/>
                <a:cs typeface="Calibri"/>
              </a:rPr>
              <a:t>Student Digital Resources Survey must be completed each school year </a:t>
            </a:r>
          </a:p>
          <a:p>
            <a:r>
              <a:rPr lang="en-US" sz="2400">
                <a:ea typeface="Calibri"/>
                <a:cs typeface="Calibri"/>
              </a:rPr>
              <a:t>Applies to Districts, BOCES, and Charter Schools</a:t>
            </a:r>
          </a:p>
          <a:p>
            <a:r>
              <a:rPr lang="en-US" sz="2400">
                <a:ea typeface="Calibri"/>
                <a:cs typeface="Calibri"/>
              </a:rPr>
              <a:t>All students should be surveyed as well as any new students who enroll during the school year </a:t>
            </a:r>
          </a:p>
          <a:p>
            <a:r>
              <a:rPr lang="en-US" sz="2400">
                <a:ea typeface="Calibri"/>
                <a:cs typeface="Calibri"/>
              </a:rPr>
              <a:t>Data will be used to identify specific needs and target resources and funding opportunities when they become available</a:t>
            </a:r>
          </a:p>
          <a:p>
            <a:r>
              <a:rPr lang="en-US" sz="2400" b="1">
                <a:ea typeface="Calibri"/>
                <a:cs typeface="Calibri"/>
              </a:rPr>
              <a:t>L2RPT Verification: </a:t>
            </a:r>
            <a:r>
              <a:rPr lang="en-US" sz="2400">
                <a:ea typeface="Calibri"/>
                <a:cs typeface="Calibri"/>
              </a:rPr>
              <a:t>SIRS-336 Annual Digital Resources Survey Report</a:t>
            </a:r>
          </a:p>
          <a:p>
            <a:r>
              <a:rPr lang="en-US" sz="2400" b="1"/>
              <a:t>Data due:</a:t>
            </a:r>
            <a:r>
              <a:rPr lang="en-US" sz="2400"/>
              <a:t> </a:t>
            </a:r>
            <a:r>
              <a:rPr lang="en-US" sz="2400">
                <a:solidFill>
                  <a:srgbClr val="C00000"/>
                </a:solidFill>
              </a:rPr>
              <a:t>Thursday, January 25</a:t>
            </a:r>
            <a:endParaRPr lang="en-US" sz="2400">
              <a:solidFill>
                <a:srgbClr val="C00000"/>
              </a:solidFill>
              <a:ea typeface="Calibri"/>
              <a:cs typeface="Calibri"/>
            </a:endParaRPr>
          </a:p>
          <a:p>
            <a:endParaRPr lang="en-US">
              <a:solidFill>
                <a:srgbClr val="000000"/>
              </a:solidFill>
              <a:ea typeface="Calibri"/>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5</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1335879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733B-3D77-CAB7-6FC9-EABC784144B5}"/>
              </a:ext>
            </a:extLst>
          </p:cNvPr>
          <p:cNvSpPr>
            <a:spLocks noGrp="1"/>
          </p:cNvSpPr>
          <p:nvPr>
            <p:ph type="title"/>
          </p:nvPr>
        </p:nvSpPr>
        <p:spPr>
          <a:xfrm>
            <a:off x="6009019" y="618550"/>
            <a:ext cx="4890052" cy="6020788"/>
          </a:xfrm>
        </p:spPr>
        <p:txBody>
          <a:bodyPr/>
          <a:lstStyle/>
          <a:p>
            <a:pPr algn="ctr"/>
            <a:r>
              <a:rPr lang="en-US"/>
              <a:t>Who Should Be Trained/Retrained in your district?</a:t>
            </a:r>
          </a:p>
        </p:txBody>
      </p:sp>
      <p:sp>
        <p:nvSpPr>
          <p:cNvPr id="3" name="Slide Number Placeholder 2">
            <a:extLst>
              <a:ext uri="{FF2B5EF4-FFF2-40B4-BE49-F238E27FC236}">
                <a16:creationId xmlns:a16="http://schemas.microsoft.com/office/drawing/2014/main" id="{25B1245D-2A55-3FC6-7E63-3264A43A3D64}"/>
              </a:ext>
            </a:extLst>
          </p:cNvPr>
          <p:cNvSpPr>
            <a:spLocks noGrp="1"/>
          </p:cNvSpPr>
          <p:nvPr>
            <p:ph type="sldNum" sz="quarter" idx="12"/>
          </p:nvPr>
        </p:nvSpPr>
        <p:spPr/>
        <p:txBody>
          <a:bodyPr/>
          <a:lstStyle/>
          <a:p>
            <a:fld id="{38BC901B-B5E4-4A47-8F67-5F155DBF4CDE}" type="slidenum">
              <a:rPr lang="en-US" smtClean="0"/>
              <a:pPr/>
              <a:t>50</a:t>
            </a:fld>
            <a:endParaRPr lang="en-US"/>
          </a:p>
        </p:txBody>
      </p:sp>
      <p:pic>
        <p:nvPicPr>
          <p:cNvPr id="6" name="Picture 5">
            <a:extLst>
              <a:ext uri="{FF2B5EF4-FFF2-40B4-BE49-F238E27FC236}">
                <a16:creationId xmlns:a16="http://schemas.microsoft.com/office/drawing/2014/main" id="{990F40CC-5A79-CC82-5DAA-BF8BB8EEAE0F}"/>
              </a:ext>
            </a:extLst>
          </p:cNvPr>
          <p:cNvPicPr>
            <a:picLocks noChangeAspect="1"/>
          </p:cNvPicPr>
          <p:nvPr/>
        </p:nvPicPr>
        <p:blipFill>
          <a:blip r:embed="rId2"/>
          <a:stretch>
            <a:fillRect/>
          </a:stretch>
        </p:blipFill>
        <p:spPr>
          <a:xfrm>
            <a:off x="247535" y="0"/>
            <a:ext cx="5284839" cy="6858000"/>
          </a:xfrm>
          <a:prstGeom prst="rect">
            <a:avLst/>
          </a:prstGeom>
        </p:spPr>
      </p:pic>
    </p:spTree>
    <p:extLst>
      <p:ext uri="{BB962C8B-B14F-4D97-AF65-F5344CB8AC3E}">
        <p14:creationId xmlns:p14="http://schemas.microsoft.com/office/powerpoint/2010/main" val="2182381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A82B40-D92F-BE56-1913-FD1B8099FFB0}"/>
              </a:ext>
            </a:extLst>
          </p:cNvPr>
          <p:cNvSpPr>
            <a:spLocks noGrp="1"/>
          </p:cNvSpPr>
          <p:nvPr>
            <p:ph type="sldNum" sz="quarter" idx="12"/>
          </p:nvPr>
        </p:nvSpPr>
        <p:spPr/>
        <p:txBody>
          <a:bodyPr/>
          <a:lstStyle/>
          <a:p>
            <a:fld id="{38BC901B-B5E4-4A47-8F67-5F155DBF4CDE}" type="slidenum">
              <a:rPr lang="en-US" smtClean="0"/>
              <a:pPr/>
              <a:t>51</a:t>
            </a:fld>
            <a:endParaRPr lang="en-US"/>
          </a:p>
        </p:txBody>
      </p:sp>
      <p:pic>
        <p:nvPicPr>
          <p:cNvPr id="9" name="Picture 8" descr="A white paper with black text&#10;&#10;Description automatically generated">
            <a:extLst>
              <a:ext uri="{FF2B5EF4-FFF2-40B4-BE49-F238E27FC236}">
                <a16:creationId xmlns:a16="http://schemas.microsoft.com/office/drawing/2014/main" id="{1C16A86C-66A0-1C16-FA24-FEC4548F7F48}"/>
              </a:ext>
            </a:extLst>
          </p:cNvPr>
          <p:cNvPicPr>
            <a:picLocks noChangeAspect="1"/>
          </p:cNvPicPr>
          <p:nvPr/>
        </p:nvPicPr>
        <p:blipFill>
          <a:blip r:embed="rId2"/>
          <a:stretch>
            <a:fillRect/>
          </a:stretch>
        </p:blipFill>
        <p:spPr>
          <a:xfrm>
            <a:off x="3958" y="279808"/>
            <a:ext cx="11184576" cy="6268695"/>
          </a:xfrm>
          <a:prstGeom prst="rect">
            <a:avLst/>
          </a:prstGeom>
        </p:spPr>
      </p:pic>
    </p:spTree>
    <p:extLst>
      <p:ext uri="{BB962C8B-B14F-4D97-AF65-F5344CB8AC3E}">
        <p14:creationId xmlns:p14="http://schemas.microsoft.com/office/powerpoint/2010/main" val="1972990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3BF6A2-B45F-2B15-B23E-767D2849AEE2}"/>
              </a:ext>
            </a:extLst>
          </p:cNvPr>
          <p:cNvSpPr>
            <a:spLocks noGrp="1"/>
          </p:cNvSpPr>
          <p:nvPr>
            <p:ph type="sldNum" sz="quarter" idx="12"/>
          </p:nvPr>
        </p:nvSpPr>
        <p:spPr/>
        <p:txBody>
          <a:bodyPr/>
          <a:lstStyle/>
          <a:p>
            <a:fld id="{38BC901B-B5E4-4A47-8F67-5F155DBF4CDE}" type="slidenum">
              <a:rPr lang="en-US" smtClean="0"/>
              <a:pPr/>
              <a:t>52</a:t>
            </a:fld>
            <a:endParaRPr lang="en-US"/>
          </a:p>
        </p:txBody>
      </p:sp>
      <p:pic>
        <p:nvPicPr>
          <p:cNvPr id="2" name="Picture 1" descr="A close-up of a number&#10;&#10;Description automatically generated">
            <a:extLst>
              <a:ext uri="{FF2B5EF4-FFF2-40B4-BE49-F238E27FC236}">
                <a16:creationId xmlns:a16="http://schemas.microsoft.com/office/drawing/2014/main" id="{0475A2F7-2998-DC3A-0938-598C27B61C53}"/>
              </a:ext>
            </a:extLst>
          </p:cNvPr>
          <p:cNvPicPr>
            <a:picLocks noChangeAspect="1"/>
          </p:cNvPicPr>
          <p:nvPr/>
        </p:nvPicPr>
        <p:blipFill>
          <a:blip r:embed="rId2"/>
          <a:stretch>
            <a:fillRect/>
          </a:stretch>
        </p:blipFill>
        <p:spPr>
          <a:xfrm>
            <a:off x="966354" y="4227"/>
            <a:ext cx="5522768" cy="554387"/>
          </a:xfrm>
          <a:prstGeom prst="rect">
            <a:avLst/>
          </a:prstGeom>
        </p:spPr>
      </p:pic>
      <p:pic>
        <p:nvPicPr>
          <p:cNvPr id="5" name="Picture 4" descr="A screenshot of a computer">
            <a:extLst>
              <a:ext uri="{FF2B5EF4-FFF2-40B4-BE49-F238E27FC236}">
                <a16:creationId xmlns:a16="http://schemas.microsoft.com/office/drawing/2014/main" id="{46CBA79B-F60D-1DC7-A916-C81718B35898}"/>
              </a:ext>
            </a:extLst>
          </p:cNvPr>
          <p:cNvPicPr>
            <a:picLocks noChangeAspect="1"/>
          </p:cNvPicPr>
          <p:nvPr/>
        </p:nvPicPr>
        <p:blipFill>
          <a:blip r:embed="rId3"/>
          <a:stretch>
            <a:fillRect/>
          </a:stretch>
        </p:blipFill>
        <p:spPr>
          <a:xfrm>
            <a:off x="3959" y="371971"/>
            <a:ext cx="11342913" cy="6170960"/>
          </a:xfrm>
          <a:prstGeom prst="rect">
            <a:avLst/>
          </a:prstGeom>
        </p:spPr>
      </p:pic>
      <p:pic>
        <p:nvPicPr>
          <p:cNvPr id="7" name="Picture 6" descr="A screenshot of a computer">
            <a:extLst>
              <a:ext uri="{FF2B5EF4-FFF2-40B4-BE49-F238E27FC236}">
                <a16:creationId xmlns:a16="http://schemas.microsoft.com/office/drawing/2014/main" id="{2A34EF43-06BB-C3A4-9933-96A9F32CD15A}"/>
              </a:ext>
            </a:extLst>
          </p:cNvPr>
          <p:cNvPicPr>
            <a:picLocks noChangeAspect="1"/>
          </p:cNvPicPr>
          <p:nvPr/>
        </p:nvPicPr>
        <p:blipFill>
          <a:blip r:embed="rId4"/>
          <a:stretch>
            <a:fillRect/>
          </a:stretch>
        </p:blipFill>
        <p:spPr>
          <a:xfrm>
            <a:off x="3959" y="4977903"/>
            <a:ext cx="10462161" cy="1543466"/>
          </a:xfrm>
          <a:prstGeom prst="rect">
            <a:avLst/>
          </a:prstGeom>
        </p:spPr>
      </p:pic>
    </p:spTree>
    <p:extLst>
      <p:ext uri="{BB962C8B-B14F-4D97-AF65-F5344CB8AC3E}">
        <p14:creationId xmlns:p14="http://schemas.microsoft.com/office/powerpoint/2010/main" val="238950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E680A8-E67C-413F-0E3C-609EDB66CE73}"/>
              </a:ext>
            </a:extLst>
          </p:cNvPr>
          <p:cNvSpPr>
            <a:spLocks noGrp="1"/>
          </p:cNvSpPr>
          <p:nvPr>
            <p:ph type="sldNum" sz="quarter" idx="12"/>
          </p:nvPr>
        </p:nvSpPr>
        <p:spPr/>
        <p:txBody>
          <a:bodyPr/>
          <a:lstStyle/>
          <a:p>
            <a:fld id="{38BC901B-B5E4-4A47-8F67-5F155DBF4CDE}" type="slidenum">
              <a:rPr lang="en-US" smtClean="0"/>
              <a:pPr/>
              <a:t>53</a:t>
            </a:fld>
            <a:endParaRPr lang="en-US"/>
          </a:p>
        </p:txBody>
      </p:sp>
      <p:pic>
        <p:nvPicPr>
          <p:cNvPr id="2" name="Picture 1" descr="A screenshot of a computer&#10;&#10;Description automatically generated">
            <a:extLst>
              <a:ext uri="{FF2B5EF4-FFF2-40B4-BE49-F238E27FC236}">
                <a16:creationId xmlns:a16="http://schemas.microsoft.com/office/drawing/2014/main" id="{66880285-CBE0-6CA7-96D0-67103CEC466C}"/>
              </a:ext>
            </a:extLst>
          </p:cNvPr>
          <p:cNvPicPr>
            <a:picLocks noChangeAspect="1"/>
          </p:cNvPicPr>
          <p:nvPr/>
        </p:nvPicPr>
        <p:blipFill>
          <a:blip r:embed="rId2"/>
          <a:stretch>
            <a:fillRect/>
          </a:stretch>
        </p:blipFill>
        <p:spPr>
          <a:xfrm>
            <a:off x="249" y="202185"/>
            <a:ext cx="11277350" cy="6230966"/>
          </a:xfrm>
          <a:prstGeom prst="rect">
            <a:avLst/>
          </a:prstGeom>
        </p:spPr>
      </p:pic>
      <p:sp>
        <p:nvSpPr>
          <p:cNvPr id="3" name="Rectangle 2">
            <a:extLst>
              <a:ext uri="{FF2B5EF4-FFF2-40B4-BE49-F238E27FC236}">
                <a16:creationId xmlns:a16="http://schemas.microsoft.com/office/drawing/2014/main" id="{4AE7A4ED-1A8A-8DEA-AE30-3E2263AED068}"/>
              </a:ext>
            </a:extLst>
          </p:cNvPr>
          <p:cNvSpPr/>
          <p:nvPr/>
        </p:nvSpPr>
        <p:spPr>
          <a:xfrm>
            <a:off x="337704" y="2060863"/>
            <a:ext cx="1264227" cy="2078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38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29A11-8B65-BB73-DA8D-33C55E216820}"/>
              </a:ext>
            </a:extLst>
          </p:cNvPr>
          <p:cNvSpPr>
            <a:spLocks noGrp="1"/>
          </p:cNvSpPr>
          <p:nvPr>
            <p:ph type="sldNum" sz="quarter" idx="12"/>
          </p:nvPr>
        </p:nvSpPr>
        <p:spPr/>
        <p:txBody>
          <a:bodyPr/>
          <a:lstStyle/>
          <a:p>
            <a:fld id="{38BC901B-B5E4-4A47-8F67-5F155DBF4CDE}" type="slidenum">
              <a:rPr lang="en-US" smtClean="0"/>
              <a:pPr/>
              <a:t>54</a:t>
            </a:fld>
            <a:endParaRPr lang="en-US"/>
          </a:p>
        </p:txBody>
      </p:sp>
      <p:pic>
        <p:nvPicPr>
          <p:cNvPr id="3" name="Picture 2" descr="A screenshot of a computer&#10;&#10;Description automatically generated">
            <a:extLst>
              <a:ext uri="{FF2B5EF4-FFF2-40B4-BE49-F238E27FC236}">
                <a16:creationId xmlns:a16="http://schemas.microsoft.com/office/drawing/2014/main" id="{B3C2EA2E-DE3B-7B33-E801-56A2A9A29B2E}"/>
              </a:ext>
            </a:extLst>
          </p:cNvPr>
          <p:cNvPicPr>
            <a:picLocks noChangeAspect="1"/>
          </p:cNvPicPr>
          <p:nvPr/>
        </p:nvPicPr>
        <p:blipFill>
          <a:blip r:embed="rId2"/>
          <a:stretch>
            <a:fillRect/>
          </a:stretch>
        </p:blipFill>
        <p:spPr>
          <a:xfrm>
            <a:off x="3959" y="362679"/>
            <a:ext cx="11293432" cy="6142538"/>
          </a:xfrm>
          <a:prstGeom prst="rect">
            <a:avLst/>
          </a:prstGeom>
        </p:spPr>
      </p:pic>
      <p:pic>
        <p:nvPicPr>
          <p:cNvPr id="4" name="Picture 3" descr="A screenshot of a survey&#10;&#10;Description automatically generated">
            <a:extLst>
              <a:ext uri="{FF2B5EF4-FFF2-40B4-BE49-F238E27FC236}">
                <a16:creationId xmlns:a16="http://schemas.microsoft.com/office/drawing/2014/main" id="{C2C2F434-0FBF-E788-0C1A-61C5F8310209}"/>
              </a:ext>
            </a:extLst>
          </p:cNvPr>
          <p:cNvPicPr>
            <a:picLocks noChangeAspect="1"/>
          </p:cNvPicPr>
          <p:nvPr/>
        </p:nvPicPr>
        <p:blipFill>
          <a:blip r:embed="rId3"/>
          <a:stretch>
            <a:fillRect/>
          </a:stretch>
        </p:blipFill>
        <p:spPr>
          <a:xfrm>
            <a:off x="1972046" y="3973120"/>
            <a:ext cx="6266212" cy="2588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60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92905C-388F-95F5-14F4-5F5B5F487E7B}"/>
              </a:ext>
            </a:extLst>
          </p:cNvPr>
          <p:cNvSpPr>
            <a:spLocks noGrp="1"/>
          </p:cNvSpPr>
          <p:nvPr>
            <p:ph type="sldNum" sz="quarter" idx="12"/>
          </p:nvPr>
        </p:nvSpPr>
        <p:spPr/>
        <p:txBody>
          <a:bodyPr/>
          <a:lstStyle/>
          <a:p>
            <a:fld id="{38BC901B-B5E4-4A47-8F67-5F155DBF4CDE}" type="slidenum">
              <a:rPr lang="en-US" smtClean="0"/>
              <a:pPr/>
              <a:t>55</a:t>
            </a:fld>
            <a:endParaRPr lang="en-US"/>
          </a:p>
        </p:txBody>
      </p:sp>
      <p:pic>
        <p:nvPicPr>
          <p:cNvPr id="3" name="Picture 2" descr="A screenshot of a computer&#10;&#10;Description automatically generated">
            <a:extLst>
              <a:ext uri="{FF2B5EF4-FFF2-40B4-BE49-F238E27FC236}">
                <a16:creationId xmlns:a16="http://schemas.microsoft.com/office/drawing/2014/main" id="{657ABF27-0BE8-A961-2016-E44658CF3249}"/>
              </a:ext>
            </a:extLst>
          </p:cNvPr>
          <p:cNvPicPr>
            <a:picLocks noChangeAspect="1"/>
          </p:cNvPicPr>
          <p:nvPr/>
        </p:nvPicPr>
        <p:blipFill>
          <a:blip r:embed="rId2"/>
          <a:stretch>
            <a:fillRect/>
          </a:stretch>
        </p:blipFill>
        <p:spPr>
          <a:xfrm>
            <a:off x="238054" y="1325286"/>
            <a:ext cx="10876193" cy="3591697"/>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7C0B5F3B-9AE2-EC41-88B9-C3C56D8315F5}"/>
              </a:ext>
            </a:extLst>
          </p:cNvPr>
          <p:cNvPicPr>
            <a:picLocks noChangeAspect="1"/>
          </p:cNvPicPr>
          <p:nvPr/>
        </p:nvPicPr>
        <p:blipFill>
          <a:blip r:embed="rId3"/>
          <a:stretch>
            <a:fillRect/>
          </a:stretch>
        </p:blipFill>
        <p:spPr>
          <a:xfrm>
            <a:off x="5805616" y="288893"/>
            <a:ext cx="3464010" cy="3304294"/>
          </a:xfrm>
          <a:prstGeom prst="rect">
            <a:avLst/>
          </a:prstGeom>
          <a:ln>
            <a:noFill/>
          </a:ln>
          <a:effectLst>
            <a:outerShdw blurRad="292100" dist="139700" dir="2700000" algn="tl" rotWithShape="0">
              <a:srgbClr val="333333">
                <a:alpha val="65000"/>
              </a:srgbClr>
            </a:outerShdw>
          </a:effectLst>
        </p:spPr>
      </p:pic>
      <p:cxnSp>
        <p:nvCxnSpPr>
          <p:cNvPr id="5" name="Straight Arrow Connector 4">
            <a:extLst>
              <a:ext uri="{FF2B5EF4-FFF2-40B4-BE49-F238E27FC236}">
                <a16:creationId xmlns:a16="http://schemas.microsoft.com/office/drawing/2014/main" id="{8872139B-EC47-86F2-2DE2-C80B3A3F7604}"/>
              </a:ext>
            </a:extLst>
          </p:cNvPr>
          <p:cNvCxnSpPr/>
          <p:nvPr/>
        </p:nvCxnSpPr>
        <p:spPr>
          <a:xfrm flipV="1">
            <a:off x="454478" y="627907"/>
            <a:ext cx="5208072" cy="1257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85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AB8370-55D1-3ABD-7C06-B742C7BB3D4B}"/>
              </a:ext>
            </a:extLst>
          </p:cNvPr>
          <p:cNvSpPr>
            <a:spLocks noGrp="1"/>
          </p:cNvSpPr>
          <p:nvPr>
            <p:ph type="title"/>
          </p:nvPr>
        </p:nvSpPr>
        <p:spPr/>
        <p:txBody>
          <a:bodyPr/>
          <a:lstStyle/>
          <a:p>
            <a:r>
              <a:rPr lang="en-US">
                <a:ea typeface="Cambria"/>
              </a:rPr>
              <a:t>What if you emailed these to your ASI?</a:t>
            </a:r>
            <a:endParaRPr lang="en-US"/>
          </a:p>
        </p:txBody>
      </p:sp>
      <p:pic>
        <p:nvPicPr>
          <p:cNvPr id="5" name="Content Placeholder 4" descr="A pink computer with a envelope on it&#10;&#10;Description automatically generated">
            <a:extLst>
              <a:ext uri="{FF2B5EF4-FFF2-40B4-BE49-F238E27FC236}">
                <a16:creationId xmlns:a16="http://schemas.microsoft.com/office/drawing/2014/main" id="{EBAC53B3-D982-117D-DCB0-4DCFA004B049}"/>
              </a:ext>
            </a:extLst>
          </p:cNvPr>
          <p:cNvPicPr>
            <a:picLocks noGrp="1" noChangeAspect="1"/>
          </p:cNvPicPr>
          <p:nvPr>
            <p:ph idx="1"/>
          </p:nvPr>
        </p:nvPicPr>
        <p:blipFill>
          <a:blip r:embed="rId2"/>
          <a:stretch>
            <a:fillRect/>
          </a:stretch>
        </p:blipFill>
        <p:spPr>
          <a:xfrm>
            <a:off x="907347" y="1263733"/>
            <a:ext cx="8396766" cy="5414158"/>
          </a:xfrm>
        </p:spPr>
      </p:pic>
      <p:sp>
        <p:nvSpPr>
          <p:cNvPr id="2" name="Slide Number Placeholder 1">
            <a:extLst>
              <a:ext uri="{FF2B5EF4-FFF2-40B4-BE49-F238E27FC236}">
                <a16:creationId xmlns:a16="http://schemas.microsoft.com/office/drawing/2014/main" id="{ABF2320A-76C0-870F-BEA6-13E91753405B}"/>
              </a:ext>
            </a:extLst>
          </p:cNvPr>
          <p:cNvSpPr>
            <a:spLocks noGrp="1"/>
          </p:cNvSpPr>
          <p:nvPr>
            <p:ph type="sldNum" sz="quarter" idx="12"/>
          </p:nvPr>
        </p:nvSpPr>
        <p:spPr/>
        <p:txBody>
          <a:bodyPr/>
          <a:lstStyle/>
          <a:p>
            <a:fld id="{38BC901B-B5E4-4A47-8F67-5F155DBF4CDE}" type="slidenum">
              <a:rPr lang="en-US" smtClean="0"/>
              <a:pPr/>
              <a:t>56</a:t>
            </a:fld>
            <a:endParaRPr lang="en-US"/>
          </a:p>
        </p:txBody>
      </p:sp>
    </p:spTree>
    <p:extLst>
      <p:ext uri="{BB962C8B-B14F-4D97-AF65-F5344CB8AC3E}">
        <p14:creationId xmlns:p14="http://schemas.microsoft.com/office/powerpoint/2010/main" val="3899261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59EEB2-EE34-394D-7293-B6999FFFB484}"/>
              </a:ext>
            </a:extLst>
          </p:cNvPr>
          <p:cNvSpPr>
            <a:spLocks noGrp="1"/>
          </p:cNvSpPr>
          <p:nvPr>
            <p:ph type="sldNum" sz="quarter" idx="12"/>
          </p:nvPr>
        </p:nvSpPr>
        <p:spPr/>
        <p:txBody>
          <a:bodyPr/>
          <a:lstStyle/>
          <a:p>
            <a:fld id="{38BC901B-B5E4-4A47-8F67-5F155DBF4CDE}" type="slidenum">
              <a:rPr lang="en-US" smtClean="0"/>
              <a:pPr/>
              <a:t>57</a:t>
            </a:fld>
            <a:endParaRPr lang="en-US"/>
          </a:p>
        </p:txBody>
      </p:sp>
      <p:pic>
        <p:nvPicPr>
          <p:cNvPr id="3" name="Picture 2" descr="A group of colorful speech bubbles with question marks&#10;&#10;Description automatically generated">
            <a:extLst>
              <a:ext uri="{FF2B5EF4-FFF2-40B4-BE49-F238E27FC236}">
                <a16:creationId xmlns:a16="http://schemas.microsoft.com/office/drawing/2014/main" id="{C7043FE1-BD80-1A4A-83C0-BDF129635EBA}"/>
              </a:ext>
            </a:extLst>
          </p:cNvPr>
          <p:cNvPicPr>
            <a:picLocks noChangeAspect="1"/>
          </p:cNvPicPr>
          <p:nvPr/>
        </p:nvPicPr>
        <p:blipFill>
          <a:blip r:embed="rId2"/>
          <a:stretch>
            <a:fillRect/>
          </a:stretch>
        </p:blipFill>
        <p:spPr>
          <a:xfrm>
            <a:off x="1221180" y="782047"/>
            <a:ext cx="8928264" cy="5234530"/>
          </a:xfrm>
          <a:prstGeom prst="rect">
            <a:avLst/>
          </a:prstGeom>
        </p:spPr>
      </p:pic>
    </p:spTree>
    <p:extLst>
      <p:ext uri="{BB962C8B-B14F-4D97-AF65-F5344CB8AC3E}">
        <p14:creationId xmlns:p14="http://schemas.microsoft.com/office/powerpoint/2010/main" val="12461143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355" y="-43295"/>
            <a:ext cx="7162800" cy="3657600"/>
          </a:xfrm>
        </p:spPr>
        <p:txBody>
          <a:bodyPr anchor="t">
            <a:normAutofit/>
          </a:bodyPr>
          <a:lstStyle/>
          <a:p>
            <a:r>
              <a:rPr lang="en-US"/>
              <a:t>Thank you!  </a:t>
            </a:r>
            <a:br>
              <a:rPr lang="en-US"/>
            </a:br>
            <a:endParaRPr lang="en-US" sz="22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509" y="4076700"/>
            <a:ext cx="4759036" cy="2334260"/>
          </a:xfrm>
          <a:prstGeom prst="rect">
            <a:avLst/>
          </a:prstGeom>
        </p:spPr>
      </p:pic>
      <p:pic>
        <p:nvPicPr>
          <p:cNvPr id="7" name="Picture 6" descr="A computer with basketballs on it&#10;&#10;Description automatically generated">
            <a:extLst>
              <a:ext uri="{FF2B5EF4-FFF2-40B4-BE49-F238E27FC236}">
                <a16:creationId xmlns:a16="http://schemas.microsoft.com/office/drawing/2014/main" id="{6AF014A4-B0C8-AA6D-7F04-5DB2A0787783}"/>
              </a:ext>
            </a:extLst>
          </p:cNvPr>
          <p:cNvPicPr>
            <a:picLocks noChangeAspect="1"/>
          </p:cNvPicPr>
          <p:nvPr/>
        </p:nvPicPr>
        <p:blipFill>
          <a:blip r:embed="rId4"/>
          <a:stretch>
            <a:fillRect/>
          </a:stretch>
        </p:blipFill>
        <p:spPr>
          <a:xfrm>
            <a:off x="455470" y="1096249"/>
            <a:ext cx="5185063" cy="51677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a:bodyPr>
          <a:lstStyle/>
          <a:p>
            <a:r>
              <a:rPr lang="en-US"/>
              <a:t>2023-2024 CIA/SCEE</a:t>
            </a:r>
          </a:p>
        </p:txBody>
      </p:sp>
      <p:sp>
        <p:nvSpPr>
          <p:cNvPr id="7" name="Content Placeholder 2"/>
          <p:cNvSpPr>
            <a:spLocks noGrp="1"/>
          </p:cNvSpPr>
          <p:nvPr>
            <p:ph idx="1"/>
          </p:nvPr>
        </p:nvSpPr>
        <p:spPr>
          <a:xfrm>
            <a:off x="695218" y="1238603"/>
            <a:ext cx="4903057" cy="5093703"/>
          </a:xfrm>
        </p:spPr>
        <p:txBody>
          <a:bodyPr vert="horz" lIns="91440" tIns="45720" rIns="91440" bIns="45720" rtlCol="0" anchor="t">
            <a:normAutofit fontScale="92500" lnSpcReduction="20000"/>
          </a:bodyPr>
          <a:lstStyle/>
          <a:p>
            <a:r>
              <a:rPr lang="en-US" sz="2400">
                <a:ea typeface="Calibri"/>
                <a:cs typeface="Calibri"/>
              </a:rPr>
              <a:t>Staff Snapshot, Course Instructor Assignment and Student Class Entry/Exit data </a:t>
            </a:r>
          </a:p>
          <a:p>
            <a:r>
              <a:rPr lang="en-US" sz="2400">
                <a:ea typeface="Calibri"/>
                <a:cs typeface="Calibri"/>
              </a:rPr>
              <a:t>Applies to Districts, BOCES, and Charter Schools</a:t>
            </a:r>
          </a:p>
          <a:p>
            <a:r>
              <a:rPr lang="en-US" sz="2400">
                <a:ea typeface="Calibri"/>
                <a:cs typeface="Calibri"/>
              </a:rPr>
              <a:t>Data will be used by Office of State Assessment for determining counts of students enrolled in courses leading to state assessments</a:t>
            </a:r>
          </a:p>
          <a:p>
            <a:r>
              <a:rPr lang="en-US" sz="2400" b="1">
                <a:ea typeface="Calibri"/>
                <a:cs typeface="Calibri"/>
              </a:rPr>
              <a:t>L2RPT Verification: </a:t>
            </a:r>
          </a:p>
          <a:p>
            <a:pPr lvl="1"/>
            <a:r>
              <a:rPr lang="en-US" sz="2400">
                <a:ea typeface="Calibri"/>
                <a:cs typeface="Calibri"/>
              </a:rPr>
              <a:t>SIRS-330 Student Class/Course Instructor Summary Report</a:t>
            </a:r>
          </a:p>
          <a:p>
            <a:pPr lvl="1">
              <a:buClr>
                <a:srgbClr val="726056"/>
              </a:buClr>
            </a:pPr>
            <a:r>
              <a:rPr lang="en-US" sz="2400">
                <a:ea typeface="Calibri"/>
                <a:cs typeface="Calibri"/>
              </a:rPr>
              <a:t>Begin reviewing SIRS-328 Out of Certification and SIRS-329 Certification reports</a:t>
            </a:r>
          </a:p>
          <a:p>
            <a:r>
              <a:rPr lang="en-US" sz="2400" b="1"/>
              <a:t>Data due</a:t>
            </a:r>
            <a:r>
              <a:rPr lang="en-US" sz="2400"/>
              <a:t>: </a:t>
            </a:r>
            <a:r>
              <a:rPr lang="en-US" sz="2400">
                <a:solidFill>
                  <a:srgbClr val="C00000"/>
                </a:solidFill>
              </a:rPr>
              <a:t>Thursday, January 25</a:t>
            </a:r>
            <a:endParaRPr lang="en-US" sz="2400">
              <a:solidFill>
                <a:srgbClr val="C00000"/>
              </a:solidFill>
              <a:ea typeface="Calibri"/>
              <a:cs typeface="Calibri"/>
            </a:endParaRPr>
          </a:p>
          <a:p>
            <a:endParaRPr lang="en-US">
              <a:solidFill>
                <a:srgbClr val="000000"/>
              </a:solidFill>
              <a:ea typeface="Calibri"/>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6</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pic>
        <p:nvPicPr>
          <p:cNvPr id="8" name="Picture 8" descr="Diagram&#10;&#10;Description automatically generated">
            <a:extLst>
              <a:ext uri="{FF2B5EF4-FFF2-40B4-BE49-F238E27FC236}">
                <a16:creationId xmlns:a16="http://schemas.microsoft.com/office/drawing/2014/main" id="{0770B208-22CA-B8DD-3129-D523D095F8B1}"/>
              </a:ext>
            </a:extLst>
          </p:cNvPr>
          <p:cNvPicPr>
            <a:picLocks noChangeAspect="1"/>
          </p:cNvPicPr>
          <p:nvPr/>
        </p:nvPicPr>
        <p:blipFill>
          <a:blip r:embed="rId3"/>
          <a:stretch>
            <a:fillRect/>
          </a:stretch>
        </p:blipFill>
        <p:spPr>
          <a:xfrm>
            <a:off x="6090062" y="1062459"/>
            <a:ext cx="5642758" cy="4366925"/>
          </a:xfrm>
          <a:prstGeom prst="rect">
            <a:avLst/>
          </a:prstGeom>
        </p:spPr>
      </p:pic>
    </p:spTree>
    <p:extLst>
      <p:ext uri="{BB962C8B-B14F-4D97-AF65-F5344CB8AC3E}">
        <p14:creationId xmlns:p14="http://schemas.microsoft.com/office/powerpoint/2010/main" val="384322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a:bodyPr>
          <a:lstStyle/>
          <a:p>
            <a:r>
              <a:rPr lang="en-US"/>
              <a:t>Check State Mapped Course Codes</a:t>
            </a:r>
          </a:p>
        </p:txBody>
      </p:sp>
      <p:sp>
        <p:nvSpPr>
          <p:cNvPr id="7" name="Content Placeholder 2"/>
          <p:cNvSpPr>
            <a:spLocks noGrp="1"/>
          </p:cNvSpPr>
          <p:nvPr>
            <p:ph idx="1"/>
          </p:nvPr>
        </p:nvSpPr>
        <p:spPr>
          <a:xfrm>
            <a:off x="695218" y="1881849"/>
            <a:ext cx="4903057" cy="4450457"/>
          </a:xfrm>
        </p:spPr>
        <p:txBody>
          <a:bodyPr vert="horz" lIns="91440" tIns="45720" rIns="91440" bIns="45720" rtlCol="0" anchor="t">
            <a:normAutofit/>
          </a:bodyPr>
          <a:lstStyle/>
          <a:p>
            <a:r>
              <a:rPr lang="en-US" sz="2400">
                <a:ea typeface="Calibri"/>
                <a:cs typeface="Calibri"/>
              </a:rPr>
              <a:t>Grade 5 Science: 53235</a:t>
            </a:r>
          </a:p>
          <a:p>
            <a:r>
              <a:rPr lang="en-US" sz="2400">
                <a:ea typeface="Calibri"/>
                <a:cs typeface="Calibri"/>
              </a:rPr>
              <a:t>New Algebra I Course Code: 02050</a:t>
            </a: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7</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pic>
        <p:nvPicPr>
          <p:cNvPr id="5" name="Picture 4">
            <a:extLst>
              <a:ext uri="{FF2B5EF4-FFF2-40B4-BE49-F238E27FC236}">
                <a16:creationId xmlns:a16="http://schemas.microsoft.com/office/drawing/2014/main" id="{73D4A4D4-39EE-A3C7-F2F1-218BC66B3571}"/>
              </a:ext>
            </a:extLst>
          </p:cNvPr>
          <p:cNvPicPr>
            <a:picLocks noChangeAspect="1"/>
          </p:cNvPicPr>
          <p:nvPr/>
        </p:nvPicPr>
        <p:blipFill>
          <a:blip r:embed="rId3"/>
          <a:stretch>
            <a:fillRect/>
          </a:stretch>
        </p:blipFill>
        <p:spPr>
          <a:xfrm>
            <a:off x="6203256" y="1120853"/>
            <a:ext cx="4376057" cy="5512503"/>
          </a:xfrm>
          <a:prstGeom prst="rect">
            <a:avLst/>
          </a:prstGeom>
        </p:spPr>
      </p:pic>
    </p:spTree>
    <p:extLst>
      <p:ext uri="{BB962C8B-B14F-4D97-AF65-F5344CB8AC3E}">
        <p14:creationId xmlns:p14="http://schemas.microsoft.com/office/powerpoint/2010/main" val="122754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a:bodyPr>
          <a:lstStyle/>
          <a:p>
            <a:r>
              <a:rPr lang="en-US"/>
              <a:t>NYSESLAT Pre-ID Data</a:t>
            </a:r>
          </a:p>
        </p:txBody>
      </p:sp>
      <p:sp>
        <p:nvSpPr>
          <p:cNvPr id="7" name="Content Placeholder 2"/>
          <p:cNvSpPr>
            <a:spLocks noGrp="1"/>
          </p:cNvSpPr>
          <p:nvPr>
            <p:ph idx="1"/>
          </p:nvPr>
        </p:nvSpPr>
        <p:spPr>
          <a:xfrm>
            <a:off x="695218" y="1881849"/>
            <a:ext cx="9338068" cy="4450457"/>
          </a:xfrm>
        </p:spPr>
        <p:txBody>
          <a:bodyPr vert="horz" lIns="91440" tIns="45720" rIns="91440" bIns="45720" rtlCol="0" anchor="t">
            <a:normAutofit/>
          </a:bodyPr>
          <a:lstStyle/>
          <a:p>
            <a:r>
              <a:rPr lang="en-US" sz="2400">
                <a:solidFill>
                  <a:srgbClr val="000000"/>
                </a:solidFill>
                <a:latin typeface="Calibri"/>
                <a:ea typeface="Calibri"/>
                <a:cs typeface="Calibri"/>
              </a:rPr>
              <a:t>English Language Learner data for NYSESLAT exam</a:t>
            </a:r>
          </a:p>
          <a:p>
            <a:r>
              <a:rPr lang="en-US" sz="2400">
                <a:ea typeface="Calibri"/>
                <a:cs typeface="Calibri"/>
              </a:rPr>
              <a:t>Must report all 0231 – ELL Eligible and ELL Programs</a:t>
            </a:r>
          </a:p>
          <a:p>
            <a:r>
              <a:rPr lang="en-US" sz="2400">
                <a:ea typeface="Calibri"/>
                <a:cs typeface="Calibri"/>
              </a:rPr>
              <a:t>Data used for pre-printed labels for you NYSESLAT answer sheets</a:t>
            </a:r>
          </a:p>
          <a:p>
            <a:r>
              <a:rPr lang="en-US" sz="2400" b="1">
                <a:ea typeface="Calibri"/>
                <a:cs typeface="Calibri"/>
              </a:rPr>
              <a:t>Data due: </a:t>
            </a:r>
            <a:r>
              <a:rPr lang="en-US" sz="2400">
                <a:solidFill>
                  <a:srgbClr val="C00000"/>
                </a:solidFill>
                <a:ea typeface="Calibri"/>
                <a:cs typeface="Calibri"/>
              </a:rPr>
              <a:t>Thursday, February 1</a:t>
            </a: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8</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139198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ormAutofit/>
          </a:bodyPr>
          <a:lstStyle/>
          <a:p>
            <a:r>
              <a:rPr lang="en-US"/>
              <a:t>DDC Trainings</a:t>
            </a:r>
            <a:endParaRPr lang="en-US">
              <a:ea typeface="Cambria"/>
            </a:endParaRPr>
          </a:p>
        </p:txBody>
      </p:sp>
      <p:sp>
        <p:nvSpPr>
          <p:cNvPr id="7" name="Content Placeholder 2"/>
          <p:cNvSpPr>
            <a:spLocks noGrp="1"/>
          </p:cNvSpPr>
          <p:nvPr>
            <p:ph idx="1"/>
          </p:nvPr>
        </p:nvSpPr>
        <p:spPr>
          <a:xfrm>
            <a:off x="583915" y="1651571"/>
            <a:ext cx="10160000" cy="4697859"/>
          </a:xfrm>
        </p:spPr>
        <p:txBody>
          <a:bodyPr vert="horz" lIns="91440" tIns="45720" rIns="91440" bIns="45720" rtlCol="0" anchor="t">
            <a:normAutofit/>
          </a:bodyPr>
          <a:lstStyle/>
          <a:p>
            <a:r>
              <a:rPr lang="en-US" sz="2400" b="1" u="sng">
                <a:ea typeface="+mn-lt"/>
                <a:cs typeface="+mn-lt"/>
              </a:rPr>
              <a:t>Fall State Reporting Tasks:</a:t>
            </a:r>
            <a:r>
              <a:rPr lang="en-US" sz="2400">
                <a:ea typeface="+mn-lt"/>
                <a:cs typeface="+mn-lt"/>
              </a:rPr>
              <a:t> We will go over SIRS data that is due in January and discuss best practices for verifying data and meeting SIRS deadlines</a:t>
            </a:r>
            <a:endParaRPr lang="en-US">
              <a:ea typeface="Calibri"/>
              <a:cs typeface="Calibri"/>
            </a:endParaRPr>
          </a:p>
          <a:p>
            <a:pPr lvl="1"/>
            <a:r>
              <a:rPr lang="en-US" sz="2200">
                <a:solidFill>
                  <a:srgbClr val="000000"/>
                </a:solidFill>
                <a:ea typeface="Calibri"/>
                <a:cs typeface="Calibri"/>
              </a:rPr>
              <a:t>Monday, December 11 from 10 am – 11 am</a:t>
            </a:r>
          </a:p>
          <a:p>
            <a:pPr lvl="1">
              <a:buClr>
                <a:srgbClr val="726056"/>
              </a:buClr>
            </a:pPr>
            <a:r>
              <a:rPr lang="en-US" sz="2200">
                <a:solidFill>
                  <a:srgbClr val="000000"/>
                </a:solidFill>
                <a:ea typeface="Calibri"/>
                <a:cs typeface="Calibri"/>
              </a:rPr>
              <a:t>To sign up:</a:t>
            </a:r>
            <a:r>
              <a:rPr lang="en-US">
                <a:solidFill>
                  <a:srgbClr val="000000"/>
                </a:solidFill>
                <a:ea typeface="Calibri"/>
                <a:cs typeface="Calibri"/>
              </a:rPr>
              <a:t> </a:t>
            </a:r>
            <a:r>
              <a:rPr lang="en-US">
                <a:solidFill>
                  <a:srgbClr val="000000"/>
                </a:solidFill>
                <a:ea typeface="+mn-lt"/>
                <a:cs typeface="+mn-lt"/>
                <a:hlinkClick r:id="rId3"/>
              </a:rPr>
              <a:t>https://forms.gle/tXSqmxE2QuuKkwc96</a:t>
            </a:r>
            <a:endParaRPr lang="en-US">
              <a:solidFill>
                <a:srgbClr val="000000"/>
              </a:solidFill>
              <a:ea typeface="Calibri"/>
              <a:cs typeface="Calibri"/>
            </a:endParaRPr>
          </a:p>
          <a:p>
            <a:pPr marL="411480" lvl="1" indent="0">
              <a:buClr>
                <a:srgbClr val="726056"/>
              </a:buClr>
              <a:buNone/>
            </a:pPr>
            <a:endParaRPr lang="en-US" sz="2200">
              <a:solidFill>
                <a:srgbClr val="000000"/>
              </a:solidFill>
              <a:ea typeface="+mn-lt"/>
              <a:cs typeface="+mn-lt"/>
            </a:endParaRPr>
          </a:p>
          <a:p>
            <a:pPr>
              <a:buClr>
                <a:srgbClr val="AD0101"/>
              </a:buClr>
            </a:pPr>
            <a:r>
              <a:rPr lang="en-US" sz="2400" b="1" u="sng">
                <a:solidFill>
                  <a:srgbClr val="000000"/>
                </a:solidFill>
                <a:ea typeface="+mn-lt"/>
                <a:cs typeface="+mn-lt"/>
              </a:rPr>
              <a:t>Tools of the Trade:</a:t>
            </a:r>
            <a:r>
              <a:rPr lang="en-US" sz="2400">
                <a:solidFill>
                  <a:srgbClr val="000000"/>
                </a:solidFill>
                <a:ea typeface="+mn-lt"/>
                <a:cs typeface="+mn-lt"/>
              </a:rPr>
              <a:t> </a:t>
            </a:r>
            <a:r>
              <a:rPr lang="en-US" sz="2400">
                <a:solidFill>
                  <a:srgbClr val="202124"/>
                </a:solidFill>
                <a:ea typeface="+mn-lt"/>
                <a:cs typeface="+mn-lt"/>
              </a:rPr>
              <a:t>This session provides an overview of the various web applications used by District Data Coordinators. The applications discussed include SEDDAS, SEDREF, Application Business Portal, Monroe SFTP, and more.</a:t>
            </a:r>
            <a:endParaRPr lang="en-US"/>
          </a:p>
          <a:p>
            <a:pPr lvl="1"/>
            <a:r>
              <a:rPr lang="en-US" sz="2200">
                <a:solidFill>
                  <a:srgbClr val="202124"/>
                </a:solidFill>
                <a:ea typeface="Calibri"/>
                <a:cs typeface="Calibri"/>
              </a:rPr>
              <a:t>Tuesday, December 19 from 10 am –11 am</a:t>
            </a:r>
          </a:p>
          <a:p>
            <a:pPr lvl="1">
              <a:buClr>
                <a:srgbClr val="726056"/>
              </a:buClr>
            </a:pPr>
            <a:r>
              <a:rPr lang="en-US" sz="2200">
                <a:solidFill>
                  <a:srgbClr val="202124"/>
                </a:solidFill>
                <a:ea typeface="Calibri"/>
                <a:cs typeface="Calibri"/>
              </a:rPr>
              <a:t>To sign up:</a:t>
            </a:r>
            <a:r>
              <a:rPr lang="en-US">
                <a:solidFill>
                  <a:srgbClr val="202124"/>
                </a:solidFill>
                <a:ea typeface="Calibri"/>
                <a:cs typeface="Calibri"/>
              </a:rPr>
              <a:t> </a:t>
            </a:r>
            <a:r>
              <a:rPr lang="en-US">
                <a:solidFill>
                  <a:srgbClr val="202124"/>
                </a:solidFill>
                <a:ea typeface="Calibri"/>
                <a:cs typeface="Calibri"/>
                <a:hlinkClick r:id="rId4"/>
              </a:rPr>
              <a:t>https://forms.gle/sNjYgv86kVoNGuUg9</a:t>
            </a:r>
            <a:endParaRPr lang="en-US">
              <a:solidFill>
                <a:srgbClr val="202124"/>
              </a:solidFill>
              <a:ea typeface="Calibri"/>
              <a:cs typeface="Calibri"/>
            </a:endParaRPr>
          </a:p>
          <a:p>
            <a:pPr>
              <a:buClr>
                <a:srgbClr val="AD0101"/>
              </a:buClr>
            </a:pPr>
            <a:endParaRPr lang="en-US" sz="2400">
              <a:solidFill>
                <a:srgbClr val="000000"/>
              </a:solidFill>
              <a:ea typeface="Calibri"/>
              <a:cs typeface="Calibri"/>
            </a:endParaRPr>
          </a:p>
          <a:p>
            <a:pPr lvl="1">
              <a:buClr>
                <a:srgbClr val="726056"/>
              </a:buClr>
            </a:pPr>
            <a:endParaRPr lang="en-US" sz="2200">
              <a:solidFill>
                <a:srgbClr val="000000"/>
              </a:solidFill>
              <a:ea typeface="Calibri"/>
              <a:cs typeface="Calibri"/>
            </a:endParaRPr>
          </a:p>
          <a:p>
            <a:endParaRPr lang="en-US" sz="2400">
              <a:solidFill>
                <a:srgbClr val="000000"/>
              </a:solidFill>
              <a:ea typeface="Calibri"/>
              <a:cs typeface="Calibri"/>
            </a:endParaRPr>
          </a:p>
          <a:p>
            <a:endParaRPr lang="en-US" sz="2400">
              <a:solidFill>
                <a:srgbClr val="000000"/>
              </a:solidFill>
              <a:ea typeface="Calibri"/>
              <a:cs typeface="Calibri"/>
            </a:endParaRPr>
          </a:p>
          <a:p>
            <a:endParaRPr lang="en-US" sz="2400">
              <a:solidFill>
                <a:srgbClr val="000000"/>
              </a:solidFill>
              <a:ea typeface="Calibri"/>
              <a:cs typeface="Calibri"/>
            </a:endParaRPr>
          </a:p>
          <a:p>
            <a:endParaRPr lang="en-US">
              <a:solidFill>
                <a:srgbClr val="000000"/>
              </a:solidFill>
              <a:ea typeface="Calibri"/>
              <a:cs typeface="Calibri"/>
            </a:endParaRPr>
          </a:p>
        </p:txBody>
      </p:sp>
      <p:sp>
        <p:nvSpPr>
          <p:cNvPr id="4" name="Slide Number Placeholder 3"/>
          <p:cNvSpPr>
            <a:spLocks noGrp="1"/>
          </p:cNvSpPr>
          <p:nvPr>
            <p:ph type="sldNum" sz="quarter" idx="12"/>
          </p:nvPr>
        </p:nvSpPr>
        <p:spPr>
          <a:xfrm>
            <a:off x="11375717" y="5648960"/>
            <a:ext cx="731520" cy="396240"/>
          </a:xfrm>
        </p:spPr>
        <p:txBody>
          <a:bodyPr/>
          <a:lstStyle/>
          <a:p>
            <a:fld id="{38BC901B-B5E4-4A47-8F67-5F155DBF4CDE}" type="slidenum">
              <a:rPr lang="en-US" smtClean="0"/>
              <a:pPr/>
              <a:t>9</a:t>
            </a:fld>
            <a:endParaRPr lang="en-US"/>
          </a:p>
        </p:txBody>
      </p:sp>
      <p:sp>
        <p:nvSpPr>
          <p:cNvPr id="6" name="Content Placeholder 4"/>
          <p:cNvSpPr txBox="1">
            <a:spLocks/>
          </p:cNvSpPr>
          <p:nvPr/>
        </p:nvSpPr>
        <p:spPr>
          <a:xfrm>
            <a:off x="1905000" y="141763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200"/>
          </a:p>
        </p:txBody>
      </p:sp>
    </p:spTree>
    <p:extLst>
      <p:ext uri="{BB962C8B-B14F-4D97-AF65-F5344CB8AC3E}">
        <p14:creationId xmlns:p14="http://schemas.microsoft.com/office/powerpoint/2010/main" val="2765082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4CE110B626344AA8B99F57BC64AFD1" ma:contentTypeVersion="14" ma:contentTypeDescription="Create a new document." ma:contentTypeScope="" ma:versionID="f4a14f341f86e07d17c7f3df29b2d82d">
  <xsd:schema xmlns:xsd="http://www.w3.org/2001/XMLSchema" xmlns:xs="http://www.w3.org/2001/XMLSchema" xmlns:p="http://schemas.microsoft.com/office/2006/metadata/properties" xmlns:ns1="http://schemas.microsoft.com/sharepoint/v3" xmlns:ns2="73e2f88b-8a0c-4c1f-b034-f3b279ef73c6" xmlns:ns3="c76fce9f-8cc8-422f-9c1d-a2e796252bc7" targetNamespace="http://schemas.microsoft.com/office/2006/metadata/properties" ma:root="true" ma:fieldsID="f1cb05055836062e0434f3337878e120" ns1:_="" ns2:_="" ns3:_="">
    <xsd:import namespace="http://schemas.microsoft.com/sharepoint/v3"/>
    <xsd:import namespace="73e2f88b-8a0c-4c1f-b034-f3b279ef73c6"/>
    <xsd:import namespace="c76fce9f-8cc8-422f-9c1d-a2e796252bc7"/>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e2f88b-8a0c-4c1f-b034-f3b279ef73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6fce9f-8cc8-422f-9c1d-a2e796252bc7"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BAFC67-D3E0-4882-B630-629A718B0F25}">
  <ds:schemaRefs>
    <ds:schemaRef ds:uri="73e2f88b-8a0c-4c1f-b034-f3b279ef73c6"/>
    <ds:schemaRef ds:uri="c76fce9f-8cc8-422f-9c1d-a2e796252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6FA146-51FE-48EE-B469-585C52697D3E}">
  <ds:schemaRefs>
    <ds:schemaRef ds:uri="73e2f88b-8a0c-4c1f-b034-f3b279ef73c6"/>
    <ds:schemaRef ds:uri="c76fce9f-8cc8-422f-9c1d-a2e796252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1F106F7-8859-4BA4-AB54-39EC2781C7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Application>Microsoft Office PowerPoint</Application>
  <PresentationFormat>Widescreen</PresentationFormat>
  <Slides>58</Slides>
  <Notes>33</Notes>
  <HiddenSlides>0</HiddenSlide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Adjacency</vt:lpstr>
      <vt:lpstr>Data Coordinators Meeting</vt:lpstr>
      <vt:lpstr>Agenda</vt:lpstr>
      <vt:lpstr>State Reporting</vt:lpstr>
      <vt:lpstr>2023-2024 Student BEDS Day</vt:lpstr>
      <vt:lpstr>2023-2024 Student Digital Resources Survey</vt:lpstr>
      <vt:lpstr>2023-2024 CIA/SCEE</vt:lpstr>
      <vt:lpstr>Check State Mapped Course Codes</vt:lpstr>
      <vt:lpstr>NYSESLAT Pre-ID Data</vt:lpstr>
      <vt:lpstr>DDC Trainings</vt:lpstr>
      <vt:lpstr>Questions?</vt:lpstr>
      <vt:lpstr>Level 0</vt:lpstr>
      <vt:lpstr>Level 0 Updates: release 19.01 </vt:lpstr>
      <vt:lpstr>Level 0 Updates: release 19.01 "Course Level" column in Course Report:   Reports &gt; Course </vt:lpstr>
      <vt:lpstr>Level 0 Updates: release 19.01 Added TEACH Name and Status for Staff Snapshot report :   Reports &gt; Information / Warning &gt; Staff Snapshot &gt; Run Report </vt:lpstr>
      <vt:lpstr>Level 0 Updates: release 19.01 Added Data Quality report for students who maybe impacted by a crisis in the current school year if they have an Immigrant Program (8282) and /or Crisis code in the previous school year : Reports &gt; Data Quality Reports &gt; Select Data Type: Demographics &gt; Select Report: Crisis Impact Summary</vt:lpstr>
      <vt:lpstr>Level 0 Updates: release 19.01 Reminders: Notifications on expired credentials and incomplete security questions </vt:lpstr>
      <vt:lpstr>Questions?</vt:lpstr>
      <vt:lpstr>Pupils with Disabilities Reporting</vt:lpstr>
      <vt:lpstr>PD BEDS Reporting</vt:lpstr>
      <vt:lpstr>PD Reporting: Verification Reports - L1</vt:lpstr>
      <vt:lpstr>PD Reporting: Verification Reports - L1</vt:lpstr>
      <vt:lpstr>4034 &amp; 5905 Enrollment Quick Glance Table</vt:lpstr>
      <vt:lpstr>4034 Enrollments for determining Preschool Special Education Eligibility</vt:lpstr>
      <vt:lpstr>CPSE Transition to Kindergarten Age Table</vt:lpstr>
      <vt:lpstr>PD SE Events Reporting</vt:lpstr>
      <vt:lpstr>PD Reporting: MAARS Contacts for Data Reporting</vt:lpstr>
      <vt:lpstr>SED Testing Updates</vt:lpstr>
      <vt:lpstr>3-8 Testing – Keep your ELL department folks up to date </vt:lpstr>
      <vt:lpstr>Paper Based Tests (PBT)</vt:lpstr>
      <vt:lpstr>          3-8 Testing – Answer Sheets, Rosters &amp; Labels                   MAARS shipping schedule (tentative) </vt:lpstr>
      <vt:lpstr>3-8 Testing – Important Dates and Deadlines  </vt:lpstr>
      <vt:lpstr>Assessment Student Answer Sheets Due to MAARS  for Processing</vt:lpstr>
      <vt:lpstr>3-8 Testing - General information to keep in mind for Premier Scoring</vt:lpstr>
      <vt:lpstr>PowerPoint Presentation</vt:lpstr>
      <vt:lpstr>Computer Based Testing  *** CBT Simulation ***</vt:lpstr>
      <vt:lpstr> Computer Based Testing  *** CBT Simulation *** </vt:lpstr>
      <vt:lpstr>     Computer Based Testing - Resources</vt:lpstr>
      <vt:lpstr> Computer Based Testing  *** CBT Simulation *** </vt:lpstr>
      <vt:lpstr>  3-8 Testing – Simulation &amp; Operational CBT –  Student Moves within Nextera Admin  </vt:lpstr>
      <vt:lpstr>3-8 Testing – Operational CBT - The Importance of Accurate Tested/Not Tested Codes in Nextera Admin </vt:lpstr>
      <vt:lpstr>PowerPoint Presentation</vt:lpstr>
      <vt:lpstr>JANUARY 2024 REGENTS</vt:lpstr>
      <vt:lpstr>STUDENT DIGITAL RESOURCE SURVEY</vt:lpstr>
      <vt:lpstr>Timely Level 1 Updates</vt:lpstr>
      <vt:lpstr>Tips and Tricks for the COGNOS Upgrade</vt:lpstr>
      <vt:lpstr>I Want it to Look the Way It Used to Look</vt:lpstr>
      <vt:lpstr>Reset and Run   </vt:lpstr>
      <vt:lpstr>To Run as Something Else: PDF, Excel, etc.</vt:lpstr>
      <vt:lpstr>Watch/Share the Video</vt:lpstr>
      <vt:lpstr>Who Should Be Trained/Retrained in your district?</vt:lpstr>
      <vt:lpstr>PowerPoint Presentation</vt:lpstr>
      <vt:lpstr>PowerPoint Presentation</vt:lpstr>
      <vt:lpstr>PowerPoint Presentation</vt:lpstr>
      <vt:lpstr>PowerPoint Presentation</vt:lpstr>
      <vt:lpstr>PowerPoint Presentation</vt:lpstr>
      <vt:lpstr>What if you emailed these to your ASI?</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Nobile</dc:creator>
  <cp:revision>15</cp:revision>
  <cp:lastPrinted>2020-11-19T19:54:47Z</cp:lastPrinted>
  <dcterms:created xsi:type="dcterms:W3CDTF">2015-04-09T18:26:54Z</dcterms:created>
  <dcterms:modified xsi:type="dcterms:W3CDTF">2023-12-04T16:25:57Z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0x0101003C4CE110B626344AA8B99F57BC64AFD1</vt:lpwstr>
  </property>
  <property fmtid="{D5CDD505-2E9C-101B-9397-08002B2CF9AE}" pid="3" name="Order">
    <vt:r8>9682400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emplateUrl">
    <vt:lpwstr/>
  </property>
  <property fmtid="{D5CDD505-2E9C-101B-9397-08002B2CF9AE}" pid="8" name="ComplianceAssetId">
    <vt:lpwstr/>
  </property>
</Properties>
</file>